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5.png"/><Relationship Id="rId22" Type="http://schemas.openxmlformats.org/officeDocument/2006/relationships/image" Target="../media/image56.png"/><Relationship Id="rId23" Type="http://schemas.openxmlformats.org/officeDocument/2006/relationships/image" Target="../media/image57.png"/><Relationship Id="rId24" Type="http://schemas.openxmlformats.org/officeDocument/2006/relationships/image" Target="../media/image58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0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0.xml"/><Relationship Id="rId8" Type="http://schemas.openxmlformats.org/officeDocument/2006/relationships/image" Target="../media/image62.png"/><Relationship Id="rId9" Type="http://schemas.openxmlformats.org/officeDocument/2006/relationships/image" Target="../media/image45.pn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A1e052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determina la </a:t>
            </a:r>
            <a:r>
              <a:rPr b="1">
                <a:solidFill>
                  <a:srgbClr val="7030A0"/>
                </a:solidFill>
              </a:rPr>
              <a:t>forma del pendiente-intersección</a:t>
            </a:r>
            <a:r>
              <a:t> de una </a:t>
            </a:r>
            <a:r>
              <a:rPr b="1">
                <a:solidFill>
                  <a:srgbClr val="7030A0"/>
                </a:solidFill>
              </a:rPr>
              <a:t>ecuación lineal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forma del pendiente-intersección</a:t>
            </a:r>
            <a:r>
              <a:t> de una </a:t>
            </a:r>
            <a:r>
              <a:rPr b="1">
                <a:solidFill>
                  <a:srgbClr val="7030A0"/>
                </a:solidFill>
              </a:rPr>
              <a:t>ecuación lineal</a:t>
            </a:r>
            <a:r>
              <a:t> se determina por...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MA1e052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MA1e041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podrías encontrar la </a:t>
            </a:r>
            <a:r>
              <a:rPr b="1">
                <a:solidFill>
                  <a:srgbClr val="7030A0"/>
                </a:solidFill>
              </a:rPr>
              <a:t>forma del pendiente-intersección</a:t>
            </a:r>
            <a:r>
              <a:t> a partir de la </a:t>
            </a:r>
            <a:r>
              <a:rPr b="1">
                <a:solidFill>
                  <a:srgbClr val="7030A0"/>
                </a:solidFill>
              </a:rPr>
              <a:t>forma del punto-pendiente</a:t>
            </a:r>
            <a:r>
              <a:t> de una ecuación lineal?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Podría encontrar la </a:t>
            </a:r>
            <a:r>
              <a:rPr b="1">
                <a:solidFill>
                  <a:srgbClr val="7030A0"/>
                </a:solidFill>
              </a:rPr>
              <a:t>forma del pendiente-intersección</a:t>
            </a:r>
            <a:r>
              <a:t> a partir de la </a:t>
            </a:r>
            <a:r>
              <a:rPr b="1">
                <a:solidFill>
                  <a:srgbClr val="7030A0"/>
                </a:solidFill>
              </a:rPr>
              <a:t>forma del punto-pendiente</a:t>
            </a:r>
            <a:r>
              <a:t> mediante...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¿Se puede utilizar la </a:t>
            </a:r>
            <a:r>
              <a:rPr b="1" sz="2000">
                <a:solidFill>
                  <a:srgbClr val="7030A0"/>
                </a:solidFill>
              </a:rPr>
              <a:t>forma del punto-pendiente</a:t>
            </a:r>
            <a:r>
              <a:rPr b="1" sz="2000"/>
              <a:t> con cualquier punto en una gráfica? ¿Por qué sí o por qué no?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La </a:t>
            </a:r>
            <a:r>
              <a:rPr b="1" sz="2000" i="1">
                <a:solidFill>
                  <a:srgbClr val="7030A0"/>
                </a:solidFill>
              </a:rPr>
              <a:t>forma del punto-pendiente</a:t>
            </a:r>
            <a:r>
              <a:rPr i="1"/>
              <a:t> se puede/no se puede utilizar con cualquier punto en una gráfica porque...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MA1e041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MA1e052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No estoy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Bastante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Completamente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¿Qué tan preparado estás para responder a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A1e041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¿Se puede utilizar la </a:t>
            </a:r>
            <a:r>
              <a:rPr b="1">
                <a:solidFill>
                  <a:srgbClr val="7030A0"/>
                </a:solidFill>
              </a:rPr>
              <a:t>forma del punto-pendiente</a:t>
            </a:r>
            <a:r>
              <a:t> con cualquier punto en una gráfica? ¿Por qué sí o por qué no?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forma del punto-pendiente</a:t>
            </a:r>
            <a:r>
              <a:t> se puede/no se puede utilizar con cualquier punto en una gráfica porque...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¡Dibújalo!</a:t>
            </a:r>
            <a:r>
              <a:rPr sz="2000"/>
              <a:t>
Pide a los estudiantes que dibujen la palabra del vocabulario y la etiqueten con términos clave de la lección para reforzar su comprensión y vocabulario académico.
</a:t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
</a:t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A1e04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Dibújalo!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</a:t>
            </a:r>
            <a:r>
              <a:rPr b="1">
                <a:solidFill>
                  <a:srgbClr val="7030A0"/>
                </a:solidFill>
              </a:rPr>
              <a:t>forma del punto-pendiente</a:t>
            </a:r>
            <a:r>
              <a:t>. Label your visual with the terms: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6659">
                <a:solidFill>
                  <a:srgbClr val="7030A0"/>
                </a:solidFill>
              </a:defRPr>
            </a:pPr>
            <a:r>
              <a:t>forma del punto-pendiente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A1e04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forma del punto-pendiente.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A1e041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A1e041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A1e041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A1e041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2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forma del punto-pendiente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MA1e052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A1e04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forma del punto-pendiente...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forma del punto-pendiente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A1e04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A1e04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forma del punto-pendiente</a:t>
            </a:r>
            <a:r>
              <a:t>.
Incluye otras 3-5 palabras de vocabulario en tu párrafo. Puedes incluir los siguientes inicios de oración:​
​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forma del punto-pendiente</a:t>
            </a:r>
            <a:r>
              <a:rPr i="1"/>
              <a:t> de una </a:t>
            </a:r>
            <a:r>
              <a:rPr i="1" b="1">
                <a:solidFill>
                  <a:srgbClr val="7030A0"/>
                </a:solidFill>
              </a:rPr>
              <a:t>ecuación lineal</a:t>
            </a:r>
            <a:r>
              <a:rPr i="1"/>
              <a:t> se determina por...
</a:t>
            </a:r>
            <a:r>
              <a:rPr i="1"/>
              <a:t>•   Podría encontrar la </a:t>
            </a:r>
            <a:r>
              <a:rPr i="1" b="1">
                <a:solidFill>
                  <a:srgbClr val="7030A0"/>
                </a:solidFill>
              </a:rPr>
              <a:t>forma del pendiente-intersección</a:t>
            </a:r>
            <a:r>
              <a:rPr i="1"/>
              <a:t> a partir de la </a:t>
            </a:r>
            <a:r>
              <a:rPr i="1" b="1">
                <a:solidFill>
                  <a:srgbClr val="7030A0"/>
                </a:solidFill>
              </a:rPr>
              <a:t>forma del punto-pendiente</a:t>
            </a:r>
            <a:r>
              <a:rPr i="1"/>
              <a:t> mediante...
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forma del punto-pendiente</a:t>
            </a:r>
            <a:r>
              <a:rPr i="1"/>
              <a:t> se puede/no se puede utilizar con cualquier punto en una gráfica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Acomodaciones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Haz que los estudiantes </a:t>
            </a:r>
            <a:r>
              <a:rPr b="1" sz="1800"/>
              <a:t>repitan las palabras de vocabulario</a:t>
            </a:r>
            <a:r>
              <a:rPr sz="1800"/>
              <a:t> después de ti, pronunciándolas </a:t>
            </a:r>
            <a:r>
              <a:rPr b="1" sz="1800"/>
              <a:t>juntos como clase</a:t>
            </a:r>
            <a:r>
              <a:rPr sz="1800"/>
              <a:t>. Es aún más efectivo para los principiantes si </a:t>
            </a:r>
            <a:r>
              <a:rPr b="1" sz="1800"/>
              <a:t>divides cada sílaba</a:t>
            </a:r>
            <a:r>
              <a:rPr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MA1e041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forma del punto-pendiente.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¿Se puede utilizar la forma del punto-pendiente con cualquier punto en una gráfica? ¿Por qué sí o por qué no?</a:t>
            </a:r>
            <a:r>
              <a:t>
</a:t>
            </a:r>
            <a:r>
              <a:rPr i="1"/>
              <a:t>La forma del punto-pendiente se puede/no se puede utilizar con cualquier punto en una gráfica porque...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MA1e041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MA1e052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907024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¿Se puede utilizar la </a:t>
            </a:r>
            <a:r>
              <a:rPr b="1" sz="2800">
                <a:solidFill>
                  <a:srgbClr val="7030A0"/>
                </a:solidFill>
              </a:rPr>
              <a:t>forma del punto-pendiente</a:t>
            </a:r>
            <a:r>
              <a:rPr b="1" sz="2800"/>
              <a:t> con cualquier punto en una gráfica? ¿Por qué sí o por qué no?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MA1e041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MA1e052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A1e041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A1e052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MA1e041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determina la </a:t>
            </a:r>
            <a:r>
              <a:rPr b="1">
                <a:solidFill>
                  <a:srgbClr val="7030A0"/>
                </a:solidFill>
              </a:rPr>
              <a:t>forma del punto-pendiente</a:t>
            </a:r>
            <a:r>
              <a:t> de una </a:t>
            </a:r>
            <a:r>
              <a:rPr b="1">
                <a:solidFill>
                  <a:srgbClr val="7030A0"/>
                </a:solidFill>
              </a:rPr>
              <a:t>ecuación lineal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forma del punto-pendiente</a:t>
            </a:r>
            <a:r>
              <a:t> de una </a:t>
            </a:r>
            <a:r>
              <a:rPr b="1">
                <a:solidFill>
                  <a:srgbClr val="7030A0"/>
                </a:solidFill>
              </a:rPr>
              <a:t>ecuación lineal</a:t>
            </a:r>
            <a:r>
              <a:t> se determina por...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