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notesSlide" Target="../notesSlides/notesSlide12.xml"/><Relationship Id="rId2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7.png"/><Relationship Id="rId24" Type="http://schemas.openxmlformats.org/officeDocument/2006/relationships/image" Target="../media/image30.png"/><Relationship Id="rId2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5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3.png"/><Relationship Id="rId21" Type="http://schemas.openxmlformats.org/officeDocument/2006/relationships/image" Target="../media/image44.png"/><Relationship Id="rId22" Type="http://schemas.openxmlformats.org/officeDocument/2006/relationships/image" Target="../media/image45.png"/><Relationship Id="rId23" Type="http://schemas.openxmlformats.org/officeDocument/2006/relationships/image" Target="../media/image46.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53.png"/><Relationship Id="rId9" Type="http://schemas.openxmlformats.org/officeDocument/2006/relationships/image" Target="../media/image54.png"/><Relationship Id="rId10" Type="http://schemas.openxmlformats.org/officeDocument/2006/relationships/image" Target="../media/image55.png"/><Relationship Id="rId11" Type="http://schemas.openxmlformats.org/officeDocument/2006/relationships/image" Target="../media/image56.png"/><Relationship Id="rId12" Type="http://schemas.openxmlformats.org/officeDocument/2006/relationships/image" Target="../media/image57.png"/><Relationship Id="rId13" Type="http://schemas.openxmlformats.org/officeDocument/2006/relationships/image" Target="../media/image58.png"/><Relationship Id="rId1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9.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9.png"/><Relationship Id="rId22" Type="http://schemas.openxmlformats.org/officeDocument/2006/relationships/image" Target="../media/image60.png"/><Relationship Id="rId23" Type="http://schemas.openxmlformats.org/officeDocument/2006/relationships/image" Target="../media/image61.png"/><Relationship Id="rId24" Type="http://schemas.openxmlformats.org/officeDocument/2006/relationships/image" Target="../media/image6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3.png"/><Relationship Id="rId6" Type="http://schemas.openxmlformats.org/officeDocument/2006/relationships/image" Target="../media/image10.png"/><Relationship Id="rId7"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4.png"/><Relationship Id="rId7"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5.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3.png"/><Relationship Id="rId20" Type="http://schemas.openxmlformats.org/officeDocument/2006/relationships/image" Target="../media/image44.png"/><Relationship Id="rId21" Type="http://schemas.openxmlformats.org/officeDocument/2006/relationships/image" Target="../media/image45.png"/><Relationship Id="rId22" Type="http://schemas.openxmlformats.org/officeDocument/2006/relationships/image" Target="../media/image46.png"/><Relationship Id="rId23" Type="http://schemas.openxmlformats.org/officeDocument/2006/relationships/image" Target="../media/image2.png"/><Relationship Id="rId2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6.xml"/><Relationship Id="rId8" Type="http://schemas.openxmlformats.org/officeDocument/2006/relationships/image" Target="../media/image66.png"/><Relationship Id="rId9" Type="http://schemas.openxmlformats.org/officeDocument/2006/relationships/image" Target="../media/image47.png"/><Relationship Id="rId10" Type="http://schemas.openxmlformats.org/officeDocument/2006/relationships/image" Target="../media/image51.png"/><Relationship Id="rId11" Type="http://schemas.openxmlformats.org/officeDocument/2006/relationships/image" Target="../media/image5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22.png"/><Relationship Id="rId9" Type="http://schemas.openxmlformats.org/officeDocument/2006/relationships/image" Target="../media/image36.png"/><Relationship Id="rId10" Type="http://schemas.openxmlformats.org/officeDocument/2006/relationships/image" Target="../media/image10.png"/><Relationship Id="rId11"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openxmlformats.org/officeDocument/2006/relationships/image" Target="../media/image35.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image" Target="../media/image40.png"/><Relationship Id="rId12" Type="http://schemas.openxmlformats.org/officeDocument/2006/relationships/image" Target="../media/image41.png"/><Relationship Id="rId1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 Id="rId3" Type="http://schemas.openxmlformats.org/officeDocument/2006/relationships/image" Target="../media/image42.png"/><Relationship Id="rId4" Type="http://schemas.openxmlformats.org/officeDocument/2006/relationships/image" Target="../media/image31.png"/><Relationship Id="rId5" Type="http://schemas.openxmlformats.org/officeDocument/2006/relationships/notesSlide" Target="../notesSlides/notesSlide9.xml"/></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8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non-linear function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non-linear function</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constant rate of change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Constant rate of change</a:t>
            </a:r>
            <a:r>
              <a:t> is...</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6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8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non-linear relationship</a:t>
            </a:r>
            <a:r>
              <a:t> different from </a:t>
            </a:r>
            <a:r>
              <a:rPr b="1">
                <a:solidFill>
                  <a:srgbClr val="7030A0"/>
                </a:solidFill>
              </a:rPr>
              <a:t>constant rate of change</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non-linear relationship</a:t>
            </a:r>
            <a:r>
              <a:t> is different from </a:t>
            </a:r>
            <a:r>
              <a:rPr b="1">
                <a:solidFill>
                  <a:srgbClr val="7030A0"/>
                </a:solidFill>
              </a:rPr>
              <a:t>constant rate of change</a:t>
            </a:r>
            <a:r>
              <a:t> because...</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23444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slope</a:t>
            </a:r>
            <a:r>
              <a:t> of a graph?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a:t>
            </a:r>
            <a:r>
              <a:t> of a graph is...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constant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constant</a:t>
            </a:r>
            <a:r>
              <a:t> is...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9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68833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the </a:t>
            </a:r>
            <a:r>
              <a:rPr b="1">
                <a:solidFill>
                  <a:srgbClr val="7030A0"/>
                </a:solidFill>
              </a:rPr>
              <a:t>slope</a:t>
            </a:r>
            <a:r>
              <a:t> of a graph?</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slope</a:t>
            </a:r>
            <a:r>
              <a:t> of a graph is...</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non-linear functions</a:t>
            </a:r>
            <a:r>
              <a:rPr b="1" sz="2000"/>
              <a:t> do not have a </a:t>
            </a:r>
            <a:r>
              <a:rPr b="1" sz="2000">
                <a:solidFill>
                  <a:srgbClr val="7030A0"/>
                </a:solidFill>
              </a:rPr>
              <a:t>constant</a:t>
            </a:r>
            <a:r>
              <a:rPr b="1" sz="2000"/>
              <a:t> </a:t>
            </a:r>
            <a:r>
              <a:rPr b="1" sz="2000">
                <a:solidFill>
                  <a:srgbClr val="7030A0"/>
                </a:solidFill>
              </a:rPr>
              <a:t>slope</a:t>
            </a:r>
            <a:r>
              <a:rPr b="1" sz="2000"/>
              <a:t> when graphed?</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non-linear functions</a:t>
            </a:r>
            <a:r>
              <a:rPr i="1"/>
              <a:t> do not have a </a:t>
            </a:r>
            <a:r>
              <a:rPr b="1" sz="2000" i="1">
                <a:solidFill>
                  <a:srgbClr val="7030A0"/>
                </a:solidFill>
              </a:rPr>
              <a:t>constant</a:t>
            </a:r>
            <a:r>
              <a:rPr i="1"/>
              <a:t> </a:t>
            </a:r>
            <a:r>
              <a:rPr b="1" sz="2000" i="1">
                <a:solidFill>
                  <a:srgbClr val="7030A0"/>
                </a:solidFill>
              </a:rPr>
              <a:t>slope</a:t>
            </a:r>
            <a:r>
              <a:rPr i="1"/>
              <a:t> when graphed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8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66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M8091w.png"/>
          <p:cNvPicPr>
            <a:picLocks noChangeAspect="1"/>
          </p:cNvPicPr>
          <p:nvPr/>
        </p:nvPicPr>
        <p:blipFill>
          <a:blip r:embed="rId6"/>
          <a:stretch>
            <a:fillRect/>
          </a:stretch>
        </p:blipFill>
        <p:spPr>
          <a:xfrm>
            <a:off x="6089904" y="0"/>
            <a:ext cx="3054096" cy="2286000"/>
          </a:xfrm>
          <a:prstGeom prst="rect">
            <a:avLst/>
          </a:prstGeom>
        </p:spPr>
      </p:pic>
      <p:pic>
        <p:nvPicPr>
          <p:cNvPr id="12" name="Picture 11" descr="not_ready.png"/>
          <p:cNvPicPr>
            <a:picLocks noChangeAspect="1"/>
          </p:cNvPicPr>
          <p:nvPr/>
        </p:nvPicPr>
        <p:blipFill>
          <a:blip r:embed="rId8"/>
          <a:stretch>
            <a:fillRect/>
          </a:stretch>
        </p:blipFill>
        <p:spPr>
          <a:xfrm>
            <a:off x="978408" y="3255264"/>
            <a:ext cx="1463040" cy="1463040"/>
          </a:xfrm>
          <a:prstGeom prst="rect">
            <a:avLst/>
          </a:prstGeom>
        </p:spPr>
      </p:pic>
      <p:pic>
        <p:nvPicPr>
          <p:cNvPr id="13" name="Picture 12" descr="almost_ready.png"/>
          <p:cNvPicPr>
            <a:picLocks noChangeAspect="1"/>
          </p:cNvPicPr>
          <p:nvPr/>
        </p:nvPicPr>
        <p:blipFill>
          <a:blip r:embed="rId9"/>
          <a:stretch>
            <a:fillRect/>
          </a:stretch>
        </p:blipFill>
        <p:spPr>
          <a:xfrm>
            <a:off x="3849624" y="3255264"/>
            <a:ext cx="1463040" cy="1463040"/>
          </a:xfrm>
          <a:prstGeom prst="rect">
            <a:avLst/>
          </a:prstGeom>
        </p:spPr>
      </p:pic>
      <p:pic>
        <p:nvPicPr>
          <p:cNvPr id="14" name="Picture 13" descr="completely_ready.png"/>
          <p:cNvPicPr>
            <a:picLocks noChangeAspect="1"/>
          </p:cNvPicPr>
          <p:nvPr/>
        </p:nvPicPr>
        <p:blipFill>
          <a:blip r:embed="rId10"/>
          <a:stretch>
            <a:fillRect/>
          </a:stretch>
        </p:blipFill>
        <p:spPr>
          <a:xfrm>
            <a:off x="6720840" y="3255264"/>
            <a:ext cx="1463040" cy="1463040"/>
          </a:xfrm>
          <a:prstGeom prst="rect">
            <a:avLst/>
          </a:prstGeom>
        </p:spPr>
      </p:pic>
      <p:pic>
        <p:nvPicPr>
          <p:cNvPr id="15" name="Picture 14" descr="face_sad.png"/>
          <p:cNvPicPr>
            <a:picLocks noChangeAspect="1"/>
          </p:cNvPicPr>
          <p:nvPr/>
        </p:nvPicPr>
        <p:blipFill>
          <a:blip r:embed="rId11"/>
          <a:stretch>
            <a:fillRect/>
          </a:stretch>
        </p:blipFill>
        <p:spPr>
          <a:xfrm>
            <a:off x="1252728" y="5413248"/>
            <a:ext cx="914400" cy="914400"/>
          </a:xfrm>
          <a:prstGeom prst="rect">
            <a:avLst/>
          </a:prstGeom>
        </p:spPr>
      </p:pic>
      <p:pic>
        <p:nvPicPr>
          <p:cNvPr id="16" name="Picture 15" descr="face_neutral.png"/>
          <p:cNvPicPr>
            <a:picLocks noChangeAspect="1"/>
          </p:cNvPicPr>
          <p:nvPr/>
        </p:nvPicPr>
        <p:blipFill>
          <a:blip r:embed="rId12"/>
          <a:stretch>
            <a:fillRect/>
          </a:stretch>
        </p:blipFill>
        <p:spPr>
          <a:xfrm>
            <a:off x="4069080" y="5413248"/>
            <a:ext cx="914400" cy="914400"/>
          </a:xfrm>
          <a:prstGeom prst="rect">
            <a:avLst/>
          </a:prstGeom>
        </p:spPr>
      </p:pic>
      <p:pic>
        <p:nvPicPr>
          <p:cNvPr id="17" name="Picture 16" descr="face_happy.png"/>
          <p:cNvPicPr>
            <a:picLocks noChangeAspect="1"/>
          </p:cNvPicPr>
          <p:nvPr/>
        </p:nvPicPr>
        <p:blipFill>
          <a:blip r:embed="rId13"/>
          <a:stretch>
            <a:fillRect/>
          </a:stretch>
        </p:blipFill>
        <p:spPr>
          <a:xfrm>
            <a:off x="6995160" y="5413248"/>
            <a:ext cx="914400" cy="914400"/>
          </a:xfrm>
          <a:prstGeom prst="rect">
            <a:avLst/>
          </a:prstGeom>
        </p:spPr>
      </p:pic>
      <p:sp>
        <p:nvSpPr>
          <p:cNvPr id="18" name="TextBox 17"/>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9" name="TextBox 18"/>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20" name="TextBox 19"/>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21" name="TextBox 20"/>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8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non-linear functions</a:t>
            </a:r>
            <a:r>
              <a:t> do not have a </a:t>
            </a:r>
            <a:r>
              <a:rPr b="1">
                <a:solidFill>
                  <a:srgbClr val="7030A0"/>
                </a:solidFill>
              </a:rPr>
              <a:t>constant</a:t>
            </a:r>
            <a:r>
              <a:t> </a:t>
            </a:r>
            <a:r>
              <a:rPr b="1">
                <a:solidFill>
                  <a:srgbClr val="7030A0"/>
                </a:solidFill>
              </a:rPr>
              <a:t>slope</a:t>
            </a:r>
            <a:r>
              <a:t> when graphed?</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non-linear functions</a:t>
            </a:r>
            <a:r>
              <a:t> do not have a </a:t>
            </a:r>
            <a:r>
              <a:rPr b="1">
                <a:solidFill>
                  <a:srgbClr val="7030A0"/>
                </a:solidFill>
              </a:rPr>
              <a:t>constant</a:t>
            </a:r>
            <a:r>
              <a:t> </a:t>
            </a:r>
            <a:r>
              <a:rPr b="1">
                <a:solidFill>
                  <a:srgbClr val="7030A0"/>
                </a:solidFill>
              </a:rPr>
              <a:t>slope</a:t>
            </a:r>
            <a:r>
              <a:t> when graphed because...</a:t>
            </a: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non-linear function/relationship</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non-linear function/relationship</a:t>
            </a: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non-linear function/relationship.</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8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non-linear function/relationship</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67i.png"/>
          <p:cNvPicPr>
            <a:picLocks noChangeAspect="1"/>
          </p:cNvPicPr>
          <p:nvPr/>
        </p:nvPicPr>
        <p:blipFill>
          <a:blip r:embed="rId9"/>
          <a:stretch>
            <a:fillRect/>
          </a:stretch>
        </p:blipFill>
        <p:spPr>
          <a:xfrm>
            <a:off x="4873752" y="658368"/>
            <a:ext cx="1438656" cy="1078992"/>
          </a:xfrm>
          <a:prstGeom prst="rect">
            <a:avLst/>
          </a:prstGeom>
        </p:spPr>
      </p:pic>
      <p:pic>
        <p:nvPicPr>
          <p:cNvPr id="21" name="Picture 20" descr="M8091i.png"/>
          <p:cNvPicPr>
            <a:picLocks noChangeAspect="1"/>
          </p:cNvPicPr>
          <p:nvPr/>
        </p:nvPicPr>
        <p:blipFill>
          <a:blip r:embed="rId10"/>
          <a:stretch>
            <a:fillRect/>
          </a:stretch>
        </p:blipFill>
        <p:spPr>
          <a:xfrm>
            <a:off x="9537192" y="658368"/>
            <a:ext cx="1438656" cy="1078992"/>
          </a:xfrm>
          <a:prstGeom prst="rect">
            <a:avLst/>
          </a:prstGeom>
        </p:spPr>
      </p:pic>
      <p:pic>
        <p:nvPicPr>
          <p:cNvPr id="22" name="Picture 21" descr="M8066i.png"/>
          <p:cNvPicPr>
            <a:picLocks noChangeAspect="1"/>
          </p:cNvPicPr>
          <p:nvPr/>
        </p:nvPicPr>
        <p:blipFill>
          <a:blip r:embed="rId11"/>
          <a:stretch>
            <a:fillRect/>
          </a:stretch>
        </p:blipFill>
        <p:spPr>
          <a:xfrm>
            <a:off x="9537192" y="5559552"/>
            <a:ext cx="1438656" cy="1078992"/>
          </a:xfrm>
          <a:prstGeom prst="rect">
            <a:avLst/>
          </a:prstGeom>
        </p:spPr>
      </p:pic>
      <p:pic>
        <p:nvPicPr>
          <p:cNvPr id="23" name="Picture 22" descr="M8091i.png"/>
          <p:cNvPicPr>
            <a:picLocks noChangeAspect="1"/>
          </p:cNvPicPr>
          <p:nvPr/>
        </p:nvPicPr>
        <p:blipFill>
          <a:blip r:embed="rId10"/>
          <a:stretch>
            <a:fillRect/>
          </a:stretch>
        </p:blipFill>
        <p:spPr>
          <a:xfrm>
            <a:off x="4873752" y="5559552"/>
            <a:ext cx="1438656" cy="1078992"/>
          </a:xfrm>
          <a:prstGeom prst="rect">
            <a:avLst/>
          </a:prstGeom>
        </p:spPr>
      </p:pic>
    </p:spTree>
  </p:cSld>
  <p:clrMapOvr>
    <a:masterClrMapping/>
  </p:clrMapOvr>
</p:sld>
</file>

<file path=ppt/slides/slide2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non-linear function/relationship...</a:t>
            </a:r>
            <a:r>
              <a:rPr i="1"/>
              <a:t>
From this visual, I can infer… </a:t>
            </a:r>
            <a:r>
              <a:rPr i="0"/>
              <a:t>(use </a:t>
            </a:r>
            <a:r>
              <a:rPr b="1">
                <a:solidFill>
                  <a:srgbClr val="7030A0"/>
                </a:solidFill>
              </a:rPr>
              <a:t>non-linear function/relationship</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8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non-linear function/relationship</a:t>
            </a:r>
            <a:r>
              <a:t>.
Include 3-5 other vocabulary words in your paragraph. You may include the following stems:​
</a:t>
            </a:r>
            <a:r>
              <a:rPr i="1"/>
              <a:t>•   A </a:t>
            </a:r>
            <a:r>
              <a:rPr i="1" b="1">
                <a:solidFill>
                  <a:srgbClr val="7030A0"/>
                </a:solidFill>
              </a:rPr>
              <a:t>non-linear function</a:t>
            </a:r>
            <a:r>
              <a:rPr i="1"/>
              <a:t> is...
</a:t>
            </a:r>
            <a:r>
              <a:rPr i="1"/>
              <a:t>•   A </a:t>
            </a:r>
            <a:r>
              <a:rPr i="1" b="1">
                <a:solidFill>
                  <a:srgbClr val="7030A0"/>
                </a:solidFill>
              </a:rPr>
              <a:t>non-linear relationship</a:t>
            </a:r>
            <a:r>
              <a:rPr i="1"/>
              <a:t> is different from </a:t>
            </a:r>
            <a:r>
              <a:rPr i="1" b="1">
                <a:solidFill>
                  <a:srgbClr val="7030A0"/>
                </a:solidFill>
              </a:rPr>
              <a:t>constant rate of change</a:t>
            </a:r>
            <a:r>
              <a:rPr i="1"/>
              <a:t> because...
</a:t>
            </a:r>
            <a:r>
              <a:rPr i="1"/>
              <a:t>•   I think </a:t>
            </a:r>
            <a:r>
              <a:rPr i="1" b="1">
                <a:solidFill>
                  <a:srgbClr val="7030A0"/>
                </a:solidFill>
              </a:rPr>
              <a:t>non-linear functions</a:t>
            </a:r>
            <a:r>
              <a:rPr i="1"/>
              <a:t> do not have a </a:t>
            </a:r>
            <a:r>
              <a:rPr i="1" b="1">
                <a:solidFill>
                  <a:srgbClr val="7030A0"/>
                </a:solidFill>
              </a:rPr>
              <a:t>constant</a:t>
            </a:r>
            <a:r>
              <a:rPr i="1"/>
              <a:t> </a:t>
            </a:r>
            <a:r>
              <a:rPr i="1" b="1">
                <a:solidFill>
                  <a:srgbClr val="7030A0"/>
                </a:solidFill>
              </a:rPr>
              <a:t>slope</a:t>
            </a:r>
            <a:r>
              <a:rPr i="1"/>
              <a:t> when graphed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80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non-linear function/relationship.</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non-linear functions do not have a constant slope when graphed?</a:t>
            </a:r>
            <a:r>
              <a:t>
</a:t>
            </a:r>
            <a:r>
              <a:rPr i="1"/>
              <a:t>I think non-linear functions do not have a constant slope when graphed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80w.png"/>
          <p:cNvPicPr>
            <a:picLocks noChangeAspect="1"/>
          </p:cNvPicPr>
          <p:nvPr/>
        </p:nvPicPr>
        <p:blipFill>
          <a:blip r:embed="rId4"/>
          <a:stretch>
            <a:fillRect/>
          </a:stretch>
        </p:blipFill>
        <p:spPr>
          <a:xfrm>
            <a:off x="9144000" y="0"/>
            <a:ext cx="3054096" cy="2286000"/>
          </a:xfrm>
          <a:prstGeom prst="rect">
            <a:avLst/>
          </a:prstGeom>
        </p:spPr>
      </p:pic>
      <p:pic>
        <p:nvPicPr>
          <p:cNvPr id="9" name="Picture 8" descr="M8067w.png"/>
          <p:cNvPicPr>
            <a:picLocks noChangeAspect="1"/>
          </p:cNvPicPr>
          <p:nvPr/>
        </p:nvPicPr>
        <p:blipFill>
          <a:blip r:embed="rId5"/>
          <a:stretch>
            <a:fillRect/>
          </a:stretch>
        </p:blipFill>
        <p:spPr>
          <a:xfrm>
            <a:off x="9144000" y="2286000"/>
            <a:ext cx="3054096" cy="2286000"/>
          </a:xfrm>
          <a:prstGeom prst="rect">
            <a:avLst/>
          </a:prstGeom>
        </p:spPr>
      </p:pic>
      <p:pic>
        <p:nvPicPr>
          <p:cNvPr id="10" name="Picture 9" descr="M8091w.png"/>
          <p:cNvPicPr>
            <a:picLocks noChangeAspect="1"/>
          </p:cNvPicPr>
          <p:nvPr/>
        </p:nvPicPr>
        <p:blipFill>
          <a:blip r:embed="rId6"/>
          <a:stretch>
            <a:fillRect/>
          </a:stretch>
        </p:blipFill>
        <p:spPr>
          <a:xfrm>
            <a:off x="9144000" y="4572000"/>
            <a:ext cx="3054096" cy="2286000"/>
          </a:xfrm>
          <a:prstGeom prst="rect">
            <a:avLst/>
          </a:prstGeom>
        </p:spPr>
      </p:pic>
      <p:pic>
        <p:nvPicPr>
          <p:cNvPr id="11" name="Picture 10" descr="M8066w.png"/>
          <p:cNvPicPr>
            <a:picLocks noChangeAspect="1"/>
          </p:cNvPicPr>
          <p:nvPr/>
        </p:nvPicPr>
        <p:blipFill>
          <a:blip r:embed="rId7"/>
          <a:stretch>
            <a:fillRect/>
          </a:stretch>
        </p:blipFill>
        <p:spPr>
          <a:xfrm>
            <a:off x="9144000" y="6858000"/>
            <a:ext cx="3054096" cy="2286000"/>
          </a:xfrm>
          <a:prstGeom prst="rect">
            <a:avLst/>
          </a:prstGeom>
        </p:spPr>
      </p:pic>
      <p:pic>
        <p:nvPicPr>
          <p:cNvPr id="12" name="Picture 11" descr="M8091w.png"/>
          <p:cNvPicPr>
            <a:picLocks noChangeAspect="1"/>
          </p:cNvPicPr>
          <p:nvPr/>
        </p:nvPicPr>
        <p:blipFill>
          <a:blip r:embed="rId6"/>
          <a:stretch>
            <a:fillRect/>
          </a:stretch>
        </p:blipFill>
        <p:spPr>
          <a:xfrm>
            <a:off x="9144000" y="9144000"/>
            <a:ext cx="3054096" cy="2286000"/>
          </a:xfrm>
          <a:prstGeom prst="rect">
            <a:avLst/>
          </a:prstGeom>
        </p:spPr>
      </p:pic>
      <p:pic>
        <p:nvPicPr>
          <p:cNvPr id="13" name="Picture 12" descr="pacman.png"/>
          <p:cNvPicPr>
            <a:picLocks noChangeAspect="1"/>
          </p:cNvPicPr>
          <p:nvPr/>
        </p:nvPicPr>
        <p:blipFill>
          <a:blip r:embed="rId8"/>
          <a:stretch>
            <a:fillRect/>
          </a:stretch>
        </p:blipFill>
        <p:spPr>
          <a:xfrm>
            <a:off x="7360920" y="2075688"/>
            <a:ext cx="1199803" cy="689956"/>
          </a:xfrm>
          <a:prstGeom prst="rect">
            <a:avLst/>
          </a:prstGeom>
        </p:spPr>
      </p:pic>
      <p:pic>
        <p:nvPicPr>
          <p:cNvPr id="14" name="Picture 13" descr="bracket.png"/>
          <p:cNvPicPr>
            <a:picLocks noChangeAspect="1"/>
          </p:cNvPicPr>
          <p:nvPr/>
        </p:nvPicPr>
        <p:blipFill>
          <a:blip r:embed="rId9"/>
          <a:stretch>
            <a:fillRect/>
          </a:stretch>
        </p:blipFill>
        <p:spPr>
          <a:xfrm>
            <a:off x="5888736" y="2039112"/>
            <a:ext cx="969264" cy="758952"/>
          </a:xfrm>
          <a:prstGeom prst="rect">
            <a:avLst/>
          </a:prstGeom>
        </p:spPr>
      </p:pic>
      <p:pic>
        <p:nvPicPr>
          <p:cNvPr id="15" name="Picture 14" descr="noun-write-1439720.png"/>
          <p:cNvPicPr>
            <a:picLocks noChangeAspect="1"/>
          </p:cNvPicPr>
          <p:nvPr/>
        </p:nvPicPr>
        <p:blipFill>
          <a:blip r:embed="rId10"/>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a:t>
            </a:r>
            <a:r>
              <a:rPr b="1" sz="2800">
                <a:solidFill>
                  <a:srgbClr val="7030A0"/>
                </a:solidFill>
              </a:rPr>
              <a:t>non-linear functions</a:t>
            </a:r>
            <a:r>
              <a:rPr b="1" sz="2800"/>
              <a:t> do not have a </a:t>
            </a:r>
            <a:r>
              <a:rPr b="1" sz="2800">
                <a:solidFill>
                  <a:srgbClr val="7030A0"/>
                </a:solidFill>
              </a:rPr>
              <a:t>constant</a:t>
            </a:r>
            <a:r>
              <a:rPr b="1" sz="2800"/>
              <a:t> </a:t>
            </a:r>
            <a:r>
              <a:rPr b="1" sz="2800">
                <a:solidFill>
                  <a:srgbClr val="7030A0"/>
                </a:solidFill>
              </a:rPr>
              <a:t>slope</a:t>
            </a:r>
            <a:r>
              <a:rPr b="1" sz="2800"/>
              <a:t> when graphed?</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80w.png"/>
          <p:cNvPicPr>
            <a:picLocks noChangeAspect="1"/>
          </p:cNvPicPr>
          <p:nvPr/>
        </p:nvPicPr>
        <p:blipFill>
          <a:blip r:embed="rId4"/>
          <a:stretch>
            <a:fillRect/>
          </a:stretch>
        </p:blipFill>
        <p:spPr>
          <a:xfrm>
            <a:off x="9144000" y="0"/>
            <a:ext cx="3054096" cy="2286000"/>
          </a:xfrm>
          <a:prstGeom prst="rect">
            <a:avLst/>
          </a:prstGeom>
        </p:spPr>
      </p:pic>
      <p:pic>
        <p:nvPicPr>
          <p:cNvPr id="8" name="Picture 7" descr="M8067w.png"/>
          <p:cNvPicPr>
            <a:picLocks noChangeAspect="1"/>
          </p:cNvPicPr>
          <p:nvPr/>
        </p:nvPicPr>
        <p:blipFill>
          <a:blip r:embed="rId5"/>
          <a:stretch>
            <a:fillRect/>
          </a:stretch>
        </p:blipFill>
        <p:spPr>
          <a:xfrm>
            <a:off x="9144000" y="2286000"/>
            <a:ext cx="3054096" cy="2286000"/>
          </a:xfrm>
          <a:prstGeom prst="rect">
            <a:avLst/>
          </a:prstGeom>
        </p:spPr>
      </p:pic>
      <p:pic>
        <p:nvPicPr>
          <p:cNvPr id="9" name="Picture 8" descr="M8091w.png"/>
          <p:cNvPicPr>
            <a:picLocks noChangeAspect="1"/>
          </p:cNvPicPr>
          <p:nvPr/>
        </p:nvPicPr>
        <p:blipFill>
          <a:blip r:embed="rId6"/>
          <a:stretch>
            <a:fillRect/>
          </a:stretch>
        </p:blipFill>
        <p:spPr>
          <a:xfrm>
            <a:off x="9144000" y="4572000"/>
            <a:ext cx="3054096" cy="2286000"/>
          </a:xfrm>
          <a:prstGeom prst="rect">
            <a:avLst/>
          </a:prstGeom>
        </p:spPr>
      </p:pic>
      <p:pic>
        <p:nvPicPr>
          <p:cNvPr id="10" name="Picture 9" descr="M8066w.png"/>
          <p:cNvPicPr>
            <a:picLocks noChangeAspect="1"/>
          </p:cNvPicPr>
          <p:nvPr/>
        </p:nvPicPr>
        <p:blipFill>
          <a:blip r:embed="rId7"/>
          <a:stretch>
            <a:fillRect/>
          </a:stretch>
        </p:blipFill>
        <p:spPr>
          <a:xfrm>
            <a:off x="9144000" y="6858000"/>
            <a:ext cx="3054096" cy="2286000"/>
          </a:xfrm>
          <a:prstGeom prst="rect">
            <a:avLst/>
          </a:prstGeom>
        </p:spPr>
      </p:pic>
      <p:pic>
        <p:nvPicPr>
          <p:cNvPr id="11" name="Picture 10" descr="M8091w.png"/>
          <p:cNvPicPr>
            <a:picLocks noChangeAspect="1"/>
          </p:cNvPicPr>
          <p:nvPr/>
        </p:nvPicPr>
        <p:blipFill>
          <a:blip r:embed="rId6"/>
          <a:stretch>
            <a:fillRect/>
          </a:stretch>
        </p:blipFill>
        <p:spPr>
          <a:xfrm>
            <a:off x="6089904" y="0"/>
            <a:ext cx="3054096" cy="2286000"/>
          </a:xfrm>
          <a:prstGeom prst="rect">
            <a:avLst/>
          </a:prstGeom>
        </p:spPr>
      </p:pic>
      <p:pic>
        <p:nvPicPr>
          <p:cNvPr id="12" name="Picture 11" descr="signal_horizontal.png"/>
          <p:cNvPicPr>
            <a:picLocks noChangeAspect="1"/>
          </p:cNvPicPr>
          <p:nvPr/>
        </p:nvPicPr>
        <p:blipFill>
          <a:blip r:embed="rId8"/>
          <a:stretch>
            <a:fillRect/>
          </a:stretch>
        </p:blipFill>
        <p:spPr>
          <a:xfrm>
            <a:off x="2441448" y="5486400"/>
            <a:ext cx="6633556" cy="1277389"/>
          </a:xfrm>
          <a:prstGeom prst="rect">
            <a:avLst/>
          </a:prstGeom>
        </p:spPr>
      </p:pic>
      <p:pic>
        <p:nvPicPr>
          <p:cNvPr id="13" name="Picture 12" descr="green_b_1.png"/>
          <p:cNvPicPr>
            <a:picLocks noChangeAspect="1"/>
          </p:cNvPicPr>
          <p:nvPr/>
        </p:nvPicPr>
        <p:blipFill>
          <a:blip r:embed="rId9"/>
          <a:stretch>
            <a:fillRect/>
          </a:stretch>
        </p:blipFill>
        <p:spPr>
          <a:xfrm>
            <a:off x="3328416" y="5495544"/>
            <a:ext cx="498763" cy="404552"/>
          </a:xfrm>
          <a:prstGeom prst="rect">
            <a:avLst/>
          </a:prstGeom>
        </p:spPr>
      </p:pic>
      <p:pic>
        <p:nvPicPr>
          <p:cNvPr id="14" name="Picture 13" descr="green_b_2.png"/>
          <p:cNvPicPr>
            <a:picLocks noChangeAspect="1"/>
          </p:cNvPicPr>
          <p:nvPr/>
        </p:nvPicPr>
        <p:blipFill>
          <a:blip r:embed="rId10"/>
          <a:stretch>
            <a:fillRect/>
          </a:stretch>
        </p:blipFill>
        <p:spPr>
          <a:xfrm>
            <a:off x="6995160" y="5541264"/>
            <a:ext cx="313112" cy="313112"/>
          </a:xfrm>
          <a:prstGeom prst="rect">
            <a:avLst/>
          </a:prstGeom>
        </p:spPr>
      </p:pic>
      <p:pic>
        <p:nvPicPr>
          <p:cNvPr id="15" name="Picture 14" descr="green_b_3.png"/>
          <p:cNvPicPr>
            <a:picLocks noChangeAspect="1"/>
          </p:cNvPicPr>
          <p:nvPr/>
        </p:nvPicPr>
        <p:blipFill>
          <a:blip r:embed="rId11"/>
          <a:stretch>
            <a:fillRect/>
          </a:stretch>
        </p:blipFill>
        <p:spPr>
          <a:xfrm>
            <a:off x="3346704" y="6208776"/>
            <a:ext cx="795250" cy="543098"/>
          </a:xfrm>
          <a:prstGeom prst="rect">
            <a:avLst/>
          </a:prstGeom>
        </p:spPr>
      </p:pic>
      <p:pic>
        <p:nvPicPr>
          <p:cNvPr id="16" name="Picture 15" descr="green_b_4.png"/>
          <p:cNvPicPr>
            <a:picLocks noChangeAspect="1"/>
          </p:cNvPicPr>
          <p:nvPr/>
        </p:nvPicPr>
        <p:blipFill>
          <a:blip r:embed="rId12"/>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8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9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