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Haz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0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TU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120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La </a:t>
            </a:r>
            <a:r>
              <a:rPr b="1">
                <a:solidFill>
                  <a:srgbClr val="7030A0"/>
                </a:solidFill>
              </a:rPr>
              <a:t>probabilidad</a:t>
            </a:r>
            <a:r>
              <a:t> es…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M7e120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M7e071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 con la </a:t>
            </a:r>
            <a:r>
              <a:rPr b="1">
                <a:solidFill>
                  <a:srgbClr val="7030A0"/>
                </a:solidFill>
              </a:rPr>
              <a:t>probabilidad compuesta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evento dependient</a:t>
            </a:r>
            <a:r>
              <a:t>e se relaciona con la </a:t>
            </a:r>
            <a:r>
              <a:rPr b="1">
                <a:solidFill>
                  <a:srgbClr val="7030A0"/>
                </a:solidFill>
              </a:rPr>
              <a:t>probabilidad compuesta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¿Por qué crees que devolver la canica hace que el </a:t>
            </a:r>
            <a:r>
              <a:rPr b="1" sz="2000">
                <a:solidFill>
                  <a:srgbClr val="7030A0"/>
                </a:solidFill>
              </a:rPr>
              <a:t>evento</a:t>
            </a:r>
            <a:r>
              <a:rPr b="1" sz="2000"/>
              <a:t> ya no sea </a:t>
            </a:r>
            <a:r>
              <a:rPr b="1" sz="2000">
                <a:solidFill>
                  <a:srgbClr val="7030A0"/>
                </a:solidFill>
              </a:rPr>
              <a:t>dependiente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Creo que devolver la canica hace que el </a:t>
            </a:r>
            <a:r>
              <a:rPr b="1" sz="2000" i="1">
                <a:solidFill>
                  <a:srgbClr val="7030A0"/>
                </a:solidFill>
              </a:rPr>
              <a:t>evento</a:t>
            </a:r>
            <a:r>
              <a:rPr i="1"/>
              <a:t> ya no sea </a:t>
            </a:r>
            <a:r>
              <a:rPr b="1" sz="2000" i="1">
                <a:solidFill>
                  <a:srgbClr val="7030A0"/>
                </a:solidFill>
              </a:rPr>
              <a:t>dependiente</a:t>
            </a:r>
            <a:r>
              <a:rPr i="1"/>
              <a:t> porque...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M7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1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"/>
              <a:t>¿Qué tan preparado estás para responder a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M7e071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¿Por qué crees que devolver la canica hace que el </a:t>
            </a:r>
            <a:r>
              <a:rPr b="1">
                <a:solidFill>
                  <a:srgbClr val="7030A0"/>
                </a:solidFill>
              </a:rPr>
              <a:t>evento</a:t>
            </a:r>
            <a:r>
              <a:t> ya no sea </a:t>
            </a:r>
            <a:r>
              <a:rPr b="1">
                <a:solidFill>
                  <a:srgbClr val="7030A0"/>
                </a:solidFill>
              </a:rPr>
              <a:t>dependiente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Creo que devolver la canica hace que el </a:t>
            </a:r>
            <a:r>
              <a:rPr b="1">
                <a:solidFill>
                  <a:srgbClr val="7030A0"/>
                </a:solidFill>
              </a:rPr>
              <a:t>evento</a:t>
            </a:r>
            <a:r>
              <a:t> ya no sea </a:t>
            </a:r>
            <a:r>
              <a:rPr b="1">
                <a:solidFill>
                  <a:srgbClr val="7030A0"/>
                </a:solidFill>
              </a:rPr>
              <a:t>dependiente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Utilice cualquiera o todas las actividades en las siguientes diapositivas, ya sea entre conversaciones estructuradas o después de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53619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¡Dibújalo!</a:t>
            </a:r>
            <a:r>
              <a:rPr sz="2000"/>
              <a:t>
Pide a los estudiantes que dibujen la palabra del vocabulario y la etiqueten con términos clave de la lección para reforzar su comprensión y vocabulario académico.
</a:t>
            </a:r>
            <a:r>
              <a:rPr b="1" sz="2000"/>
              <a:t>•   Completa la imagen</a:t>
            </a:r>
            <a:r>
              <a:rPr sz="2000"/>
              <a:t> 
Haz esto antes de mostrar la imagen completa para una actividad de predicción, o después de mostrar la imagen para un ejercicio de recordación.
</a:t>
            </a:r>
            <a:r>
              <a:rPr b="1" sz="2000"/>
              <a:t>•   Rellénalo</a:t>
            </a:r>
            <a:r>
              <a:rPr sz="2000"/>
              <a:t>
Al igual que “Completa la imagen”, esta actividad también es excelente como vista previa o revisión.
</a:t>
            </a:r>
            <a:r>
              <a:rPr b="1" sz="2000"/>
              <a:t>•   Conversación de preguntas</a:t>
            </a:r>
            <a:r>
              <a:rPr sz="2000"/>
              <a:t>
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000"/>
              <a:t/>
            </a:r>
            <a:r>
              <a:rPr b="1" sz="2000"/>
              <a:t>•   Mapa de palabras</a:t>
            </a:r>
            <a:r>
              <a:rPr sz="2000"/>
              <a:t>
Haz que los estudiantes hagan conexiones con otras palabras en esta unidad, o con otras palabras en unidades anteriores. Excelente como revisión de la unidad!
</a:t>
            </a:r>
            <a:r>
              <a:rPr b="1" sz="2000"/>
              <a:t>•   Párrafo ambulante</a:t>
            </a:r>
            <a:r>
              <a:rPr sz="2000"/>
              <a:t> 
¡Haz que los estudiantes se muevan y escriban! Se puede hacer en cualquier momento de la lección, pero es una excelente revisión al final de la lección.
</a:t>
            </a:r>
            <a:r>
              <a:rPr b="1" sz="2000"/>
              <a:t>•   Escritura</a:t>
            </a:r>
            <a:r>
              <a:rPr sz="2000"/>
              <a:t>
Esto es muy recomendable después de que se completen las conversaciones estructuradas, como un cierre/boleta de salida de la lección. Haz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Dibújalo!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. Label your visual with the terms: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6659">
                <a:solidFill>
                  <a:srgbClr val="7030A0"/>
                </a:solidFill>
              </a:defRPr>
            </a:pPr>
            <a:r>
              <a:t>evento dependiente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evento dependiente.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esta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pregunta: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M7e071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M7e120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evento dependiente...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evento dependiente</a:t>
            </a:r>
            <a:r>
              <a:rPr i="1"/>
              <a:t> es...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evento dependient</a:t>
            </a:r>
            <a:r>
              <a:rPr i="1"/>
              <a:t>e se relaciona con la </a:t>
            </a:r>
            <a:r>
              <a:rPr i="1" b="1">
                <a:solidFill>
                  <a:srgbClr val="7030A0"/>
                </a:solidFill>
              </a:rPr>
              <a:t>probabilidad compuesta</a:t>
            </a:r>
            <a:r>
              <a:rPr i="1"/>
              <a:t> porque...
</a:t>
            </a:r>
            <a:r>
              <a:rPr i="1"/>
              <a:t>•   Creo que devolver la canica hace que el </a:t>
            </a:r>
            <a:r>
              <a:rPr i="1" b="1">
                <a:solidFill>
                  <a:srgbClr val="7030A0"/>
                </a:solidFill>
              </a:rPr>
              <a:t>evento</a:t>
            </a:r>
            <a:r>
              <a:rPr i="1"/>
              <a:t> ya no sea </a:t>
            </a:r>
            <a:r>
              <a:rPr i="1" b="1">
                <a:solidFill>
                  <a:srgbClr val="7030A0"/>
                </a:solidFill>
              </a:rPr>
              <a:t>dependiente</a:t>
            </a:r>
            <a:r>
              <a:rPr i="1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4000"/>
              <a:t/>
            </a:r>
            <a:r>
              <a:rPr b="1" sz="4000"/>
              <a:t>Acomodaciones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Siéntelos junto a los estudiantes que siguen las instrucciones bien</a:t>
            </a:r>
            <a:r>
              <a:rPr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Haz que los estudiantes </a:t>
            </a:r>
            <a:r>
              <a:rPr b="1" sz="1800"/>
              <a:t>repitan las palabras de vocabulario</a:t>
            </a:r>
            <a:r>
              <a:rPr sz="1800"/>
              <a:t> después de ti, pronunciándolas </a:t>
            </a:r>
            <a:r>
              <a:rPr b="1" sz="1800"/>
              <a:t>juntos como clase</a:t>
            </a:r>
            <a:r>
              <a:rPr sz="1800"/>
              <a:t>. Es aún más efectivo para los principiantes si </a:t>
            </a:r>
            <a:r>
              <a:rPr b="1" sz="1800"/>
              <a:t>divides cada sílaba</a:t>
            </a:r>
            <a:r>
              <a:rPr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Permita que los estudiantes translingüen</a:t>
            </a:r>
            <a:r>
              <a:rPr sz="1800"/>
              <a:t>, o usen varios idiomas dentro de una sola oración. </a:t>
            </a:r>
            <a:r>
              <a:rPr b="1" sz="1800"/>
              <a:t>Enfatice que usen la palabra de vocabulario tal como se presenta</a:t>
            </a:r>
            <a:r>
              <a:rPr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>Haga que los estudiantes participen en conversaciones estructuradas, pero </a:t>
            </a:r>
            <a:r>
              <a:rPr b="1" sz="1800"/>
              <a:t>asegúrese de que estén listos antes de incluirlos en el grupo de aleatorización</a:t>
            </a:r>
            <a:r>
              <a:rPr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800"/>
              <a:t/>
            </a:r>
            <a:r>
              <a:rPr b="1" sz="1800"/>
              <a:t>Comparta las imágenes y los inicios de oraciones</a:t>
            </a:r>
            <a:r>
              <a:rPr sz="1800"/>
              <a:t> con los estudiantes </a:t>
            </a:r>
            <a:r>
              <a:rPr b="1" sz="1800"/>
              <a:t>el día anterior</a:t>
            </a:r>
            <a:r>
              <a:rPr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M7e071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8778240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evento dependiente.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877824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¿Por qué crees que devolver la canica hace que el evento ya no sea dependiente?</a:t>
            </a:r>
            <a:r>
              <a:t>
</a:t>
            </a:r>
            <a:r>
              <a:rPr i="1"/>
              <a:t>Creo que devolver la canica hace que el evento ya no sea dependiente porque...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M7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M7e1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075688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039112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075688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907024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¿Por qué crees que devolver la canica hace que el </a:t>
            </a:r>
            <a:r>
              <a:rPr b="1" sz="2800">
                <a:solidFill>
                  <a:srgbClr val="7030A0"/>
                </a:solidFill>
              </a:rPr>
              <a:t>evento</a:t>
            </a:r>
            <a:r>
              <a:rPr b="1" sz="2800"/>
              <a:t> ya no sea </a:t>
            </a:r>
            <a:r>
              <a:rPr b="1" sz="2800">
                <a:solidFill>
                  <a:srgbClr val="7030A0"/>
                </a:solidFill>
              </a:rPr>
              <a:t>dependiente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M7e071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M7e120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071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M7e120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M7e071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es un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evento dependiente</a:t>
            </a:r>
            <a:r>
              <a:t> es...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