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least_to_greatest_M6069.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least to greatest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greater than</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greater than</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5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the phrase “</a:t>
            </a:r>
            <a:r>
              <a:rPr b="1">
                <a:solidFill>
                  <a:srgbClr val="7030A0"/>
                </a:solidFill>
              </a:rPr>
              <a:t>greater than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the phrase “</a:t>
            </a:r>
            <a:r>
              <a:rPr b="1">
                <a:solidFill>
                  <a:srgbClr val="7030A0"/>
                </a:solidFill>
              </a:rPr>
              <a:t>greater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explore what </a:t>
            </a:r>
            <a:r>
              <a:rPr sz="1800" b="1" i="0">
                <a:solidFill>
                  <a:srgbClr val="7030A0"/>
                </a:solidFill>
              </a:rPr>
              <a:t>least to greatest </a:t>
            </a:r>
            <a:r>
              <a:rPr sz="1800" i="0"/>
              <a:t>means and how we can arrange decimals, fractions, and negative </a:t>
            </a:r>
            <a:r>
              <a:rPr sz="1800" b="1" i="0">
                <a:solidFill>
                  <a:srgbClr val="7030A0"/>
                </a:solidFill>
              </a:rPr>
              <a:t>integers</a:t>
            </a:r>
            <a:r>
              <a:rPr sz="1800" i="0"/>
              <a:t> using math strategies.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The meaning of </a:t>
            </a:r>
            <a:r>
              <a:rPr sz="1800" b="1" i="0">
                <a:solidFill>
                  <a:srgbClr val="7030A0"/>
                </a:solidFill>
              </a:rPr>
              <a:t>least to greatest</a:t>
            </a:r>
          </a:p>
          <a:p>
            <a:r>
              <a:rPr i="0"/>
              <a:t>• </a:t>
            </a:r>
            <a:r>
              <a:rPr sz="1800" i="0"/>
              <a:t>How to compare </a:t>
            </a:r>
            <a:r>
              <a:rPr sz="1800" b="1" i="0">
                <a:solidFill>
                  <a:srgbClr val="7030A0"/>
                </a:solidFill>
              </a:rPr>
              <a:t>fractions</a:t>
            </a:r>
            <a:r>
              <a:rPr sz="1800" i="0"/>
              <a:t> with different </a:t>
            </a:r>
            <a:r>
              <a:rPr sz="1800" b="1" i="0">
                <a:solidFill>
                  <a:srgbClr val="7030A0"/>
                </a:solidFill>
              </a:rPr>
              <a:t>denominators</a:t>
            </a:r>
          </a:p>
          <a:p>
            <a:r>
              <a:rPr i="0"/>
              <a:t>• </a:t>
            </a:r>
            <a:r>
              <a:rPr sz="1800" i="0"/>
              <a:t>How </a:t>
            </a:r>
            <a:r>
              <a:rPr sz="1800" b="1" i="0">
                <a:solidFill>
                  <a:srgbClr val="7030A0"/>
                </a:solidFill>
              </a:rPr>
              <a:t>decimal place value</a:t>
            </a:r>
            <a:r>
              <a:rPr sz="1800" i="0"/>
              <a:t> helps compare numbers</a:t>
            </a:r>
          </a:p>
          <a:p>
            <a:r>
              <a:rPr i="0"/>
              <a:t>• </a:t>
            </a:r>
            <a:r>
              <a:rPr sz="1800" i="0"/>
              <a:t>What to do when comparing </a:t>
            </a:r>
            <a:r>
              <a:rPr sz="1800" b="1" i="0">
                <a:solidFill>
                  <a:srgbClr val="7030A0"/>
                </a:solidFill>
              </a:rPr>
              <a:t>negative integers</a:t>
            </a:r>
          </a:p>
          <a:p>
            <a:r>
              <a:rPr i="0"/>
              <a:t>• </a:t>
            </a:r>
            <a:r>
              <a:rPr sz="1800" i="0"/>
              <a:t>How a number line helps show order</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Why might someone need to organize negative numbers from </a:t>
            </a:r>
            <a:r>
              <a:rPr sz="1800" b="1" i="0">
                <a:solidFill>
                  <a:srgbClr val="7030A0"/>
                </a:solidFill>
              </a:rPr>
              <a:t>least to greatest</a:t>
            </a:r>
            <a:r>
              <a:rPr sz="1800" i="0"/>
              <a:t> in real life, and how could they do it?</a:t>
            </a:r>
          </a:p>
        </p:txBody>
      </p:sp>
      <p:sp>
        <p:nvSpPr>
          <p:cNvPr id="4" name="TextBox 3"/>
          <p:cNvSpPr txBox="1"/>
          <p:nvPr/>
        </p:nvSpPr>
        <p:spPr>
          <a:xfrm>
            <a:off x="1" y="2121408"/>
            <a:ext cx="3044952" cy="1764792"/>
          </a:xfrm>
          <a:prstGeom prst="rect">
            <a:avLst/>
          </a:prstGeom>
          <a:noFill/>
        </p:spPr>
        <p:txBody>
          <a:bodyPr wrap="square">
            <a:spAutoFit/>
          </a:bodyPr>
          <a:lstStyle/>
          <a:p>
            <a:r>
              <a:rPr sz="1800" i="1"/>
              <a:t>In real life, someone might need to order negative numbers from </a:t>
            </a:r>
            <a:r>
              <a:rPr sz="1800" b="1" i="1">
                <a:solidFill>
                  <a:srgbClr val="7030A0"/>
                </a:solidFill>
              </a:rPr>
              <a:t>least to greatest</a:t>
            </a:r>
            <a:r>
              <a:rPr sz="1800" i="1"/>
              <a:t> when... They could do this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6069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integer</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integer</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arrange negative </a:t>
            </a:r>
            <a:r>
              <a:rPr b="1" sz="2000">
                <a:solidFill>
                  <a:srgbClr val="7030A0"/>
                </a:solidFill>
              </a:rPr>
              <a:t>integer</a:t>
            </a:r>
            <a:r>
              <a:rPr b="1" sz="2000"/>
              <a:t>s from </a:t>
            </a:r>
            <a:r>
              <a:rPr b="1" sz="2000">
                <a:solidFill>
                  <a:srgbClr val="7030A0"/>
                </a:solidFill>
              </a:rPr>
              <a:t>least to greatest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can arrange negative </a:t>
            </a:r>
            <a:r>
              <a:rPr b="1" sz="2000" i="1">
                <a:solidFill>
                  <a:srgbClr val="7030A0"/>
                </a:solidFill>
              </a:rPr>
              <a:t>integer</a:t>
            </a:r>
            <a:r>
              <a:rPr i="1"/>
              <a:t>s from </a:t>
            </a:r>
            <a:r>
              <a:rPr b="1" sz="2000" i="1">
                <a:solidFill>
                  <a:srgbClr val="7030A0"/>
                </a:solidFill>
              </a:rPr>
              <a:t>least to greatest</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negative </a:t>
            </a:r>
            <a:r>
              <a:rPr b="1">
                <a:solidFill>
                  <a:srgbClr val="7030A0"/>
                </a:solidFill>
              </a:rPr>
              <a:t>integer</a:t>
            </a:r>
            <a:r>
              <a:t>s from </a:t>
            </a:r>
            <a:r>
              <a:rPr b="1">
                <a:solidFill>
                  <a:srgbClr val="7030A0"/>
                </a:solidFill>
              </a:rPr>
              <a:t>least to greatest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negative </a:t>
            </a:r>
            <a:r>
              <a:rPr b="1">
                <a:solidFill>
                  <a:srgbClr val="7030A0"/>
                </a:solidFill>
              </a:rPr>
              <a:t>integer</a:t>
            </a:r>
            <a:r>
              <a:t>s from </a:t>
            </a:r>
            <a:r>
              <a:rPr b="1">
                <a:solidFill>
                  <a:srgbClr val="7030A0"/>
                </a:solidFill>
              </a:rPr>
              <a:t>least to greatest</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least to greatest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5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4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The phrase “</a:t>
            </a:r>
            <a:r>
              <a:rPr i="1" b="1">
                <a:solidFill>
                  <a:srgbClr val="7030A0"/>
                </a:solidFill>
              </a:rPr>
              <a:t>least to greatest</a:t>
            </a:r>
            <a:r>
              <a:rPr i="1"/>
              <a:t>” means…
</a:t>
            </a:r>
            <a:r>
              <a:rPr i="1"/>
              <a:t>•   The phrase “</a:t>
            </a:r>
            <a:r>
              <a:rPr i="1" b="1">
                <a:solidFill>
                  <a:srgbClr val="7030A0"/>
                </a:solidFill>
              </a:rPr>
              <a:t>least to greatest</a:t>
            </a:r>
            <a:r>
              <a:rPr i="1"/>
              <a:t>” is related to the phrase “</a:t>
            </a:r>
            <a:r>
              <a:rPr i="1" b="1">
                <a:solidFill>
                  <a:srgbClr val="7030A0"/>
                </a:solidFill>
              </a:rPr>
              <a:t>greater than</a:t>
            </a:r>
            <a:r>
              <a:rPr i="1"/>
              <a:t>” because…
</a:t>
            </a:r>
            <a:r>
              <a:rPr i="1"/>
              <a:t>•   I can arrange negative </a:t>
            </a:r>
            <a:r>
              <a:rPr i="1" b="1">
                <a:solidFill>
                  <a:srgbClr val="7030A0"/>
                </a:solidFill>
              </a:rPr>
              <a:t>integer</a:t>
            </a:r>
            <a:r>
              <a:rPr i="1"/>
              <a:t>s from </a:t>
            </a:r>
            <a:r>
              <a:rPr i="1" b="1">
                <a:solidFill>
                  <a:srgbClr val="7030A0"/>
                </a:solidFill>
              </a:rPr>
              <a:t>least to greatest</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6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least to greatest</a:t>
            </a:r>
          </a:p>
        </p:txBody>
      </p:sp>
      <p:sp>
        <p:nvSpPr>
          <p:cNvPr id="4" name="TextBox 3"/>
          <p:cNvSpPr txBox="1"/>
          <p:nvPr/>
        </p:nvSpPr>
        <p:spPr>
          <a:xfrm>
            <a:off x="155448" y="841248"/>
            <a:ext cx="5111496" cy="585216"/>
          </a:xfrm>
          <a:prstGeom prst="rect">
            <a:avLst/>
          </a:prstGeom>
          <a:noFill/>
        </p:spPr>
        <p:txBody>
          <a:bodyPr wrap="non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can you arrange negative </a:t>
            </a:r>
            <a:r>
              <a:rPr b="1" sz="1800">
                <a:solidFill>
                  <a:srgbClr val="7030A0"/>
                </a:solidFill>
              </a:rPr>
              <a:t>integer</a:t>
            </a:r>
            <a:r>
              <a:t>s from </a:t>
            </a:r>
            <a:r>
              <a:rPr b="1" sz="1800">
                <a:solidFill>
                  <a:srgbClr val="7030A0"/>
                </a:solidFill>
              </a:rPr>
              <a:t>least to greatest</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I can arrange negative </a:t>
            </a:r>
            <a:r>
              <a:rPr b="1" sz="1800" i="1">
                <a:solidFill>
                  <a:srgbClr val="7030A0"/>
                </a:solidFill>
              </a:rPr>
              <a:t>integer</a:t>
            </a:r>
            <a:r>
              <a:rPr i="1"/>
              <a:t>s from </a:t>
            </a:r>
            <a:r>
              <a:rPr b="1" sz="1800" i="1">
                <a:solidFill>
                  <a:srgbClr val="7030A0"/>
                </a:solidFill>
              </a:rPr>
              <a:t>least to greatest</a:t>
            </a:r>
            <a:r>
              <a:rPr i="1"/>
              <a:t> by...</a:t>
            </a:r>
          </a:p>
        </p:txBody>
      </p:sp>
      <p:sp>
        <p:nvSpPr>
          <p:cNvPr id="9" name="TextBox 8"/>
          <p:cNvSpPr txBox="1"/>
          <p:nvPr/>
        </p:nvSpPr>
        <p:spPr>
          <a:xfrm>
            <a:off x="155448" y="1371600"/>
            <a:ext cx="5907024" cy="1197864"/>
          </a:xfrm>
          <a:prstGeom prst="rect">
            <a:avLst/>
          </a:prstGeom>
          <a:noFill/>
        </p:spPr>
        <p:txBody>
          <a:bodyPr wrap="square">
            <a:spAutoFit/>
          </a:bodyPr>
          <a:lstStyle/>
          <a:p/>
          <a:p>
            <a:r>
              <a:rPr sz="2400" i="0"/>
              <a:t>We can locate, compare, and order </a:t>
            </a:r>
            <a:r>
              <a:rPr sz="2400" b="1" i="0">
                <a:solidFill>
                  <a:srgbClr val="7030A0"/>
                </a:solidFill>
              </a:rPr>
              <a:t>integers</a:t>
            </a:r>
            <a:r>
              <a:rPr sz="2400" i="0"/>
              <a:t> and </a:t>
            </a:r>
            <a:r>
              <a:rPr sz="2400" b="1" i="0">
                <a:solidFill>
                  <a:srgbClr val="7030A0"/>
                </a:solidFill>
              </a:rPr>
              <a:t>rational numbers </a:t>
            </a:r>
            <a:r>
              <a:rPr sz="2400" i="0"/>
              <a:t>from </a:t>
            </a:r>
            <a:r>
              <a:rPr sz="2400" b="1" i="0">
                <a:solidFill>
                  <a:srgbClr val="7030A0"/>
                </a:solidFill>
              </a:rPr>
              <a:t>least to greatest </a:t>
            </a:r>
            <a:r>
              <a:rPr sz="2400" i="0"/>
              <a:t>using number lines and models.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6069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M6054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M6064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you arrange negative </a:t>
            </a:r>
            <a:r>
              <a:rPr b="1" sz="2800">
                <a:solidFill>
                  <a:srgbClr val="7030A0"/>
                </a:solidFill>
              </a:rPr>
              <a:t>integer</a:t>
            </a:r>
            <a:r>
              <a:rPr b="1" sz="2800"/>
              <a:t>s from </a:t>
            </a:r>
            <a:r>
              <a:rPr b="1" sz="2800">
                <a:solidFill>
                  <a:srgbClr val="7030A0"/>
                </a:solidFill>
              </a:rPr>
              <a:t>least to greatest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