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0.png"/><Relationship Id="rId6" Type="http://schemas.openxmlformats.org/officeDocument/2006/relationships/hyperlink" Target="https://thevisualnonglossary.com/admn/cd_interface/docs_generate/download_reading.php?file=Reading%20Passage_greatest_to_least_M6056.docx" TargetMode="Externa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8.png"/><Relationship Id="rId22" Type="http://schemas.openxmlformats.org/officeDocument/2006/relationships/image" Target="../media/image59.png"/><Relationship Id="rId23" Type="http://schemas.openxmlformats.org/officeDocument/2006/relationships/image" Target="../media/image60.png"/><Relationship Id="rId24" Type="http://schemas.openxmlformats.org/officeDocument/2006/relationships/image" Target="../media/image6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3.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4.xml"/><Relationship Id="rId8" Type="http://schemas.openxmlformats.org/officeDocument/2006/relationships/image" Target="../media/image65.png"/><Relationship Id="rId9" Type="http://schemas.openxmlformats.org/officeDocument/2006/relationships/image" Target="../media/image46.png"/><Relationship Id="rId10"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5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greatest to least</a:t>
            </a:r>
            <a:r>
              <a:t>” mean?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greatest to least</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least to greatest</a:t>
            </a:r>
            <a:r>
              <a:t>” mean?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least to greatest</a:t>
            </a:r>
            <a:r>
              <a: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6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5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greatest to least</a:t>
            </a:r>
            <a:r>
              <a:t>” related to the phrase “</a:t>
            </a:r>
            <a:r>
              <a:rPr b="1">
                <a:solidFill>
                  <a:srgbClr val="7030A0"/>
                </a:solidFill>
              </a:rPr>
              <a:t>least to greatest</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greatest to least</a:t>
            </a:r>
            <a:r>
              <a:t>” is related to the phrase “</a:t>
            </a:r>
            <a:r>
              <a:rPr b="1">
                <a:solidFill>
                  <a:srgbClr val="7030A0"/>
                </a:solidFill>
              </a:rPr>
              <a:t>least to greatest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M6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The purpose for reading is to understand how to decide which numbers are </a:t>
            </a:r>
            <a:r>
              <a:rPr sz="1800" b="1" i="0">
                <a:solidFill>
                  <a:srgbClr val="7030A0"/>
                </a:solidFill>
              </a:rPr>
              <a:t>greater</a:t>
            </a:r>
            <a:r>
              <a:rPr sz="1800" i="0"/>
              <a:t> or </a:t>
            </a:r>
            <a:r>
              <a:rPr sz="1800" b="1" i="0">
                <a:solidFill>
                  <a:srgbClr val="7030A0"/>
                </a:solidFill>
              </a:rPr>
              <a:t>less</a:t>
            </a:r>
            <a:r>
              <a:rPr sz="1800" i="0"/>
              <a:t> and put them in the correct order from </a:t>
            </a:r>
            <a:r>
              <a:rPr sz="1800" b="1" i="0">
                <a:solidFill>
                  <a:srgbClr val="7030A0"/>
                </a:solidFill>
              </a:rPr>
              <a:t>greatest to least</a:t>
            </a:r>
            <a:r>
              <a:rPr sz="1800" i="0"/>
              <a:t>.</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How numbers are compared</a:t>
            </a:r>
          </a:p>
          <a:p>
            <a:r>
              <a:rPr i="0"/>
              <a:t>• </a:t>
            </a:r>
            <a:r>
              <a:rPr sz="1800" i="0"/>
              <a:t>What makes a number </a:t>
            </a:r>
            <a:r>
              <a:rPr sz="1800" b="1" i="0">
                <a:solidFill>
                  <a:srgbClr val="7030A0"/>
                </a:solidFill>
              </a:rPr>
              <a:t>greater</a:t>
            </a:r>
            <a:r>
              <a:rPr sz="1800" i="0"/>
              <a:t> or </a:t>
            </a:r>
            <a:r>
              <a:rPr sz="1800" b="1" i="0">
                <a:solidFill>
                  <a:srgbClr val="7030A0"/>
                </a:solidFill>
              </a:rPr>
              <a:t>less</a:t>
            </a:r>
          </a:p>
          <a:p>
            <a:r>
              <a:rPr i="0"/>
              <a:t>• </a:t>
            </a:r>
            <a:r>
              <a:rPr sz="1800" i="0"/>
              <a:t>How positive and negative numbers are described</a:t>
            </a:r>
          </a:p>
          <a:p>
            <a:r>
              <a:rPr i="0"/>
              <a:t>• </a:t>
            </a:r>
            <a:r>
              <a:rPr sz="1800" i="0"/>
              <a:t>What the term </a:t>
            </a:r>
            <a:r>
              <a:rPr sz="1800" b="1" i="0">
                <a:solidFill>
                  <a:srgbClr val="7030A0"/>
                </a:solidFill>
              </a:rPr>
              <a:t>greatest to least</a:t>
            </a:r>
            <a:r>
              <a:rPr sz="1800" i="0"/>
              <a:t> means</a:t>
            </a:r>
          </a:p>
          <a:p>
            <a:r>
              <a:rPr i="0"/>
              <a:t>• </a:t>
            </a:r>
            <a:r>
              <a:rPr sz="1800" i="0"/>
              <a:t>How </a:t>
            </a:r>
            <a:r>
              <a:rPr sz="1800" b="1" i="0">
                <a:solidFill>
                  <a:srgbClr val="7030A0"/>
                </a:solidFill>
              </a:rPr>
              <a:t>denominators</a:t>
            </a:r>
            <a:r>
              <a:rPr sz="1800" i="0"/>
              <a:t> affect comparison</a:t>
            </a:r>
            <a:r>
              <a:rPr sz="1800" i="0"/>
              <a:t>
</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did the passage show how different numbers can be placed in order from </a:t>
            </a:r>
            <a:r>
              <a:rPr sz="1800" b="1" i="0">
                <a:solidFill>
                  <a:srgbClr val="7030A0"/>
                </a:solidFill>
              </a:rPr>
              <a:t>greatest to least</a:t>
            </a:r>
            <a:r>
              <a:rPr sz="1800" i="0"/>
              <a:t>?</a:t>
            </a:r>
          </a:p>
        </p:txBody>
      </p:sp>
      <p:sp>
        <p:nvSpPr>
          <p:cNvPr id="4" name="TextBox 3"/>
          <p:cNvSpPr txBox="1"/>
          <p:nvPr/>
        </p:nvSpPr>
        <p:spPr>
          <a:xfrm>
            <a:off x="1" y="2121408"/>
            <a:ext cx="3044952" cy="1764792"/>
          </a:xfrm>
          <a:prstGeom prst="rect">
            <a:avLst/>
          </a:prstGeom>
          <a:noFill/>
        </p:spPr>
        <p:txBody>
          <a:bodyPr wrap="square">
            <a:spAutoFit/>
          </a:bodyPr>
          <a:lstStyle/>
          <a:p>
            <a:r>
              <a:rPr sz="1800" i="1"/>
              <a:t>The passage showed how to order numbers from </a:t>
            </a:r>
            <a:r>
              <a:rPr sz="1800" b="1" i="1">
                <a:solidFill>
                  <a:srgbClr val="7030A0"/>
                </a:solidFill>
              </a:rPr>
              <a:t>greatest to least</a:t>
            </a:r>
            <a:r>
              <a:rPr sz="1800" i="1"/>
              <a:t> by...</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M6056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integer</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integer</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negative and positive </a:t>
            </a:r>
            <a:r>
              <a:rPr b="1" sz="2000">
                <a:solidFill>
                  <a:srgbClr val="7030A0"/>
                </a:solidFill>
              </a:rPr>
              <a:t>integers</a:t>
            </a:r>
            <a:r>
              <a:rPr b="1" sz="2000"/>
              <a:t> be ordered from </a:t>
            </a:r>
            <a:r>
              <a:rPr b="1" sz="2000">
                <a:solidFill>
                  <a:srgbClr val="7030A0"/>
                </a:solidFill>
              </a:rPr>
              <a:t>greatest to least</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Negative and positive </a:t>
            </a:r>
            <a:r>
              <a:rPr b="1" sz="2000" i="1">
                <a:solidFill>
                  <a:srgbClr val="7030A0"/>
                </a:solidFill>
              </a:rPr>
              <a:t>integers</a:t>
            </a:r>
            <a:r>
              <a:rPr i="1"/>
              <a:t> can be ordered </a:t>
            </a:r>
            <a:r>
              <a:rPr b="1" sz="2000" i="1">
                <a:solidFill>
                  <a:srgbClr val="7030A0"/>
                </a:solidFill>
              </a:rPr>
              <a:t>greatest to least</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05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6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64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5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negative and positive </a:t>
            </a:r>
            <a:r>
              <a:rPr b="1">
                <a:solidFill>
                  <a:srgbClr val="7030A0"/>
                </a:solidFill>
              </a:rPr>
              <a:t>integers</a:t>
            </a:r>
            <a:r>
              <a:t> be ordered from </a:t>
            </a:r>
            <a:r>
              <a:rPr b="1">
                <a:solidFill>
                  <a:srgbClr val="7030A0"/>
                </a:solidFill>
              </a:rPr>
              <a:t>greatest to least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Negative and positive </a:t>
            </a:r>
            <a:r>
              <a:rPr b="1">
                <a:solidFill>
                  <a:srgbClr val="7030A0"/>
                </a:solidFill>
              </a:rPr>
              <a:t>integers</a:t>
            </a:r>
            <a:r>
              <a:t> can be ordered </a:t>
            </a:r>
            <a:r>
              <a:rPr b="1">
                <a:solidFill>
                  <a:srgbClr val="7030A0"/>
                </a:solidFill>
              </a:rPr>
              <a:t>greatest to least</a:t>
            </a:r>
            <a:r>
              <a:t> by...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greatest to least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greatest to least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greatest to least.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greatest to least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69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064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greatest to least...</a:t>
            </a:r>
            <a:r>
              <a:rPr i="1"/>
              <a:t>
From this visual, I can infer… </a:t>
            </a:r>
            <a:r>
              <a:rPr i="0"/>
              <a:t>(use </a:t>
            </a:r>
            <a:r>
              <a:rPr b="1">
                <a:solidFill>
                  <a:srgbClr val="7030A0"/>
                </a:solidFill>
              </a:rPr>
              <a:t>greatest to least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greatest to least</a:t>
            </a:r>
            <a:r>
              <a:t>.
Include 3-5 other vocabulary words in your paragraph. You may include the following stems:​
</a:t>
            </a:r>
            <a:r>
              <a:rPr i="1"/>
              <a:t>•   The phrase “</a:t>
            </a:r>
            <a:r>
              <a:rPr i="1" b="1">
                <a:solidFill>
                  <a:srgbClr val="7030A0"/>
                </a:solidFill>
              </a:rPr>
              <a:t>greatest to least</a:t>
            </a:r>
            <a:r>
              <a:rPr i="1"/>
              <a:t>” means…
</a:t>
            </a:r>
            <a:r>
              <a:rPr i="1"/>
              <a:t>•   The phrase “</a:t>
            </a:r>
            <a:r>
              <a:rPr i="1" b="1">
                <a:solidFill>
                  <a:srgbClr val="7030A0"/>
                </a:solidFill>
              </a:rPr>
              <a:t>greatest to least</a:t>
            </a:r>
            <a:r>
              <a:rPr i="1"/>
              <a:t>” is related to the phrase “</a:t>
            </a:r>
            <a:r>
              <a:rPr i="1" b="1">
                <a:solidFill>
                  <a:srgbClr val="7030A0"/>
                </a:solidFill>
              </a:rPr>
              <a:t>least to greatest</a:t>
            </a:r>
            <a:r>
              <a:rPr i="1"/>
              <a:t>” because…
</a:t>
            </a:r>
            <a:r>
              <a:rPr i="1"/>
              <a:t>•   Negative and positive </a:t>
            </a:r>
            <a:r>
              <a:rPr i="1" b="1">
                <a:solidFill>
                  <a:srgbClr val="7030A0"/>
                </a:solidFill>
              </a:rPr>
              <a:t>integers</a:t>
            </a:r>
            <a:r>
              <a:rPr i="1"/>
              <a:t> can be ordered </a:t>
            </a:r>
            <a:r>
              <a:rPr i="1" b="1">
                <a:solidFill>
                  <a:srgbClr val="7030A0"/>
                </a:solidFill>
              </a:rPr>
              <a:t>greatest to least</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05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greatest to least</a:t>
            </a:r>
          </a:p>
        </p:txBody>
      </p:sp>
      <p:sp>
        <p:nvSpPr>
          <p:cNvPr id="4" name="TextBox 3"/>
          <p:cNvSpPr txBox="1"/>
          <p:nvPr/>
        </p:nvSpPr>
        <p:spPr>
          <a:xfrm>
            <a:off x="155448" y="841248"/>
            <a:ext cx="5111496" cy="585216"/>
          </a:xfrm>
          <a:prstGeom prst="rect">
            <a:avLst/>
          </a:prstGeom>
          <a:noFill/>
        </p:spPr>
        <p:txBody>
          <a:bodyPr wrap="non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How can negative and positive </a:t>
            </a:r>
            <a:r>
              <a:rPr b="1" sz="1800">
                <a:solidFill>
                  <a:srgbClr val="7030A0"/>
                </a:solidFill>
              </a:rPr>
              <a:t>integers</a:t>
            </a:r>
            <a:r>
              <a:t> be ordered from </a:t>
            </a:r>
            <a:r>
              <a:rPr b="1" sz="1800">
                <a:solidFill>
                  <a:srgbClr val="7030A0"/>
                </a:solidFill>
              </a:rPr>
              <a:t>greatest to least</a:t>
            </a:r>
            <a:r>
              <a:t>?</a:t>
            </a:r>
          </a:p>
        </p:txBody>
      </p:sp>
      <p:sp>
        <p:nvSpPr>
          <p:cNvPr id="8" name="TextBox 7"/>
          <p:cNvSpPr txBox="1"/>
          <p:nvPr/>
        </p:nvSpPr>
        <p:spPr>
          <a:xfrm>
            <a:off x="155448" y="5605272"/>
            <a:ext cx="5751576" cy="4663440"/>
          </a:xfrm>
          <a:prstGeom prst="rect">
            <a:avLst/>
          </a:prstGeom>
          <a:noFill/>
        </p:spPr>
        <p:txBody>
          <a:bodyPr wrap="square">
            <a:spAutoFit/>
          </a:bodyPr>
          <a:lstStyle/>
          <a:p>
            <a:r>
              <a:rPr i="1"/>
              <a:t>Negative and positive </a:t>
            </a:r>
            <a:r>
              <a:rPr b="1" sz="1800" i="1">
                <a:solidFill>
                  <a:srgbClr val="7030A0"/>
                </a:solidFill>
              </a:rPr>
              <a:t>integers</a:t>
            </a:r>
            <a:r>
              <a:rPr i="1"/>
              <a:t> can be ordered </a:t>
            </a:r>
            <a:r>
              <a:rPr b="1" sz="1800" i="1">
                <a:solidFill>
                  <a:srgbClr val="7030A0"/>
                </a:solidFill>
              </a:rPr>
              <a:t>greatest to least</a:t>
            </a:r>
            <a:r>
              <a:rPr i="1"/>
              <a:t> by...</a:t>
            </a:r>
          </a:p>
        </p:txBody>
      </p:sp>
      <p:sp>
        <p:nvSpPr>
          <p:cNvPr id="9" name="TextBox 8"/>
          <p:cNvSpPr txBox="1"/>
          <p:nvPr/>
        </p:nvSpPr>
        <p:spPr>
          <a:xfrm>
            <a:off x="155448" y="1371600"/>
            <a:ext cx="5907024" cy="1197864"/>
          </a:xfrm>
          <a:prstGeom prst="rect">
            <a:avLst/>
          </a:prstGeom>
          <a:noFill/>
        </p:spPr>
        <p:txBody>
          <a:bodyPr wrap="square">
            <a:spAutoFit/>
          </a:bodyPr>
          <a:lstStyle/>
          <a:p/>
          <a:p>
            <a:r>
              <a:rPr sz="2400" i="0"/>
              <a:t>We can order positive and negative </a:t>
            </a:r>
            <a:r>
              <a:rPr sz="2400" b="1" i="0">
                <a:solidFill>
                  <a:srgbClr val="7030A0"/>
                </a:solidFill>
              </a:rPr>
              <a:t>rational numbers</a:t>
            </a:r>
            <a:r>
              <a:rPr sz="2400" i="0"/>
              <a:t> from </a:t>
            </a:r>
            <a:r>
              <a:rPr sz="2400" b="1" i="0">
                <a:solidFill>
                  <a:srgbClr val="7030A0"/>
                </a:solidFill>
              </a:rPr>
              <a:t>greatest to least</a:t>
            </a:r>
            <a:r>
              <a:rPr sz="2400" i="0"/>
              <a:t> using place value understanding and number lines.</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M6056w.png"/>
          <p:cNvPicPr>
            <a:picLocks noChangeAspect="1"/>
          </p:cNvPicPr>
          <p:nvPr/>
        </p:nvPicPr>
        <p:blipFill>
          <a:blip r:embed="rId4"/>
          <a:stretch>
            <a:fillRect/>
          </a:stretch>
        </p:blipFill>
        <p:spPr>
          <a:xfrm>
            <a:off x="9144000" y="0"/>
            <a:ext cx="3054096" cy="2286000"/>
          </a:xfrm>
          <a:prstGeom prst="rect">
            <a:avLst/>
          </a:prstGeom>
        </p:spPr>
      </p:pic>
      <p:pic>
        <p:nvPicPr>
          <p:cNvPr id="12" name="Picture 11" descr="M6069w.png"/>
          <p:cNvPicPr>
            <a:picLocks noChangeAspect="1"/>
          </p:cNvPicPr>
          <p:nvPr/>
        </p:nvPicPr>
        <p:blipFill>
          <a:blip r:embed="rId5"/>
          <a:stretch>
            <a:fillRect/>
          </a:stretch>
        </p:blipFill>
        <p:spPr>
          <a:xfrm>
            <a:off x="9144000" y="2286000"/>
            <a:ext cx="3054096" cy="2286000"/>
          </a:xfrm>
          <a:prstGeom prst="rect">
            <a:avLst/>
          </a:prstGeom>
        </p:spPr>
      </p:pic>
      <p:pic>
        <p:nvPicPr>
          <p:cNvPr id="13" name="Picture 12" descr="M6064w.png"/>
          <p:cNvPicPr>
            <a:picLocks noChangeAspect="1"/>
          </p:cNvPicPr>
          <p:nvPr/>
        </p:nvPicPr>
        <p:blipFill>
          <a:blip r:embed="rId6"/>
          <a:stretch>
            <a:fillRect/>
          </a:stretch>
        </p:blipFill>
        <p:spPr>
          <a:xfrm>
            <a:off x="9144000" y="4572000"/>
            <a:ext cx="3054096" cy="2286000"/>
          </a:xfrm>
          <a:prstGeom prst="rect">
            <a:avLst/>
          </a:prstGeom>
        </p:spPr>
      </p:pic>
      <p:pic>
        <p:nvPicPr>
          <p:cNvPr id="14" name="Picture 13" descr="pacman.png"/>
          <p:cNvPicPr>
            <a:picLocks noChangeAspect="1"/>
          </p:cNvPicPr>
          <p:nvPr/>
        </p:nvPicPr>
        <p:blipFill>
          <a:blip r:embed="rId7"/>
          <a:stretch>
            <a:fillRect/>
          </a:stretch>
        </p:blipFill>
        <p:spPr>
          <a:xfrm>
            <a:off x="7662672" y="5833872"/>
            <a:ext cx="1197864" cy="694944"/>
          </a:xfrm>
          <a:prstGeom prst="rect">
            <a:avLst/>
          </a:prstGeom>
        </p:spPr>
      </p:pic>
      <p:pic>
        <p:nvPicPr>
          <p:cNvPr id="15" name="Picture 14" descr="bracket.png"/>
          <p:cNvPicPr>
            <a:picLocks noChangeAspect="1"/>
          </p:cNvPicPr>
          <p:nvPr/>
        </p:nvPicPr>
        <p:blipFill>
          <a:blip r:embed="rId8"/>
          <a:stretch>
            <a:fillRect/>
          </a:stretch>
        </p:blipFill>
        <p:spPr>
          <a:xfrm>
            <a:off x="6190488" y="5797296"/>
            <a:ext cx="969264" cy="758952"/>
          </a:xfrm>
          <a:prstGeom prst="rect">
            <a:avLst/>
          </a:prstGeom>
        </p:spPr>
      </p:pic>
      <p:pic>
        <p:nvPicPr>
          <p:cNvPr id="16" name="Picture 15" descr="noun-write-1439720.png"/>
          <p:cNvPicPr>
            <a:picLocks noChangeAspect="1"/>
          </p:cNvPicPr>
          <p:nvPr/>
        </p:nvPicPr>
        <p:blipFill>
          <a:blip r:embed="rId9"/>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can negative and positive </a:t>
            </a:r>
            <a:r>
              <a:rPr b="1" sz="2800">
                <a:solidFill>
                  <a:srgbClr val="7030A0"/>
                </a:solidFill>
              </a:rPr>
              <a:t>integers</a:t>
            </a:r>
            <a:r>
              <a:rPr b="1" sz="2800"/>
              <a:t> be ordered from </a:t>
            </a:r>
            <a:r>
              <a:rPr b="1" sz="2800">
                <a:solidFill>
                  <a:srgbClr val="7030A0"/>
                </a:solidFill>
              </a:rPr>
              <a:t>greatest to least</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05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6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64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5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6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