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0.png"/><Relationship Id="rId6" Type="http://schemas.openxmlformats.org/officeDocument/2006/relationships/hyperlink" Target="https://thevisualnonglossary.com/admn/cd_interface/docs_generate/download_reading.php?file=Reading%20Passage_valor_de_posici%C3%B3n_M5e095.docx" TargetMode="External"/><Relationship Id="rId7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1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1" Type="http://schemas.openxmlformats.org/officeDocument/2006/relationships/image" Target="../media/image56.png"/><Relationship Id="rId12" Type="http://schemas.openxmlformats.org/officeDocument/2006/relationships/image" Target="../media/image57.png"/><Relationship Id="rId13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8.png"/><Relationship Id="rId22" Type="http://schemas.openxmlformats.org/officeDocument/2006/relationships/image" Target="../media/image59.png"/><Relationship Id="rId23" Type="http://schemas.openxmlformats.org/officeDocument/2006/relationships/image" Target="../media/image60.png"/><Relationship Id="rId24" Type="http://schemas.openxmlformats.org/officeDocument/2006/relationships/image" Target="../media/image61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2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3.png"/><Relationship Id="rId7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4.xml"/><Relationship Id="rId8" Type="http://schemas.openxmlformats.org/officeDocument/2006/relationships/image" Target="../media/image65.png"/><Relationship Id="rId9" Type="http://schemas.openxmlformats.org/officeDocument/2006/relationships/image" Target="../media/image46.png"/><Relationship Id="rId10" Type="http://schemas.openxmlformats.org/officeDocument/2006/relationships/image" Target="../media/image51.pn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7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M5e095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valor de posición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valor de posición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M5e10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redondeo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redondeo</a:t>
            </a:r>
            <a:r>
              <a:t> es...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M5e109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M5e095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 el </a:t>
            </a:r>
            <a:r>
              <a:rPr b="1">
                <a:solidFill>
                  <a:srgbClr val="7030A0"/>
                </a:solidFill>
              </a:rPr>
              <a:t>valor de posición</a:t>
            </a:r>
            <a:r>
              <a:t> con el </a:t>
            </a:r>
            <a:r>
              <a:rPr b="1">
                <a:solidFill>
                  <a:srgbClr val="7030A0"/>
                </a:solidFill>
              </a:rPr>
              <a:t>redondeo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valor de posición</a:t>
            </a:r>
            <a:r>
              <a:t> está relacionado con el </a:t>
            </a:r>
            <a:r>
              <a:rPr b="1">
                <a:solidFill>
                  <a:srgbClr val="7030A0"/>
                </a:solidFill>
              </a:rPr>
              <a:t>redondeo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M5e09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Lectura Estructurada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i="0"/>
              <a:t>Lee para descubrir cómo el </a:t>
            </a:r>
            <a:r>
              <a:rPr sz="1800" b="1" i="0">
                <a:solidFill>
                  <a:srgbClr val="7030A0"/>
                </a:solidFill>
              </a:rPr>
              <a:t>valor de posición </a:t>
            </a:r>
            <a:r>
              <a:rPr sz="1800" i="0"/>
              <a:t>ayuda a Jayla y Marcus a resolver un problema del mundo real.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1865376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Presta atención a: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2167128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r>
              <a:rPr i="0"/>
              <a:t>• </a:t>
            </a:r>
            <a:r>
              <a:rPr sz="1800" i="0"/>
              <a:t>Los dígitos en el número y en qué lugar están</a:t>
            </a:r>
          </a:p>
          <a:p>
            <a:r>
              <a:rPr i="0"/>
              <a:t>• </a:t>
            </a:r>
            <a:r>
              <a:rPr sz="1800" i="0"/>
              <a:t>Cómo la receta usa una medida decimal</a:t>
            </a:r>
          </a:p>
          <a:p>
            <a:r>
              <a:rPr i="0"/>
              <a:t>• </a:t>
            </a:r>
            <a:r>
              <a:rPr sz="1800" i="0"/>
              <a:t>Cómo el valor de posición les ayuda a entender la medida</a:t>
            </a:r>
          </a:p>
          <a:p>
            <a:r>
              <a:rPr i="0"/>
              <a:t>• </a:t>
            </a:r>
            <a:r>
              <a:rPr sz="1800" i="0"/>
              <a:t>Palabras que muestran razonamiento matemático o decisiones</a:t>
            </a:r>
          </a:p>
          <a:p>
            <a:r>
              <a:rPr i="0"/>
              <a:t>• </a:t>
            </a:r>
            <a:r>
              <a:rPr sz="1800" i="0"/>
              <a:t>La diferencia entre términos como </a:t>
            </a:r>
            <a:r>
              <a:rPr sz="1800" b="1" i="0">
                <a:solidFill>
                  <a:srgbClr val="7030A0"/>
                </a:solidFill>
              </a:rPr>
              <a:t>centena</a:t>
            </a:r>
            <a:r>
              <a:rPr sz="1800" i="0"/>
              <a:t> y </a:t>
            </a:r>
            <a:r>
              <a:rPr sz="1800" b="1" i="0">
                <a:solidFill>
                  <a:srgbClr val="7030A0"/>
                </a:solidFill>
              </a:rPr>
              <a:t>centésima</a:t>
            </a:r>
          </a:p>
        </p:txBody>
      </p:sp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9" name="Picture 8" descr="book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3664" y="5458968"/>
            <a:ext cx="1161288" cy="11612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5852160"/>
            <a:ext cx="1828800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1800" b="1" u="sng">
                <a:solidFill>
                  <a:srgbClr val="0070C0"/>
                </a:solidFill>
                <a:hlinkClick r:id="rId6"/>
              </a:rPr>
              <a:t>Reading Passage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Conversación Post-Lectura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i="0"/>
              <a:t>¿Por qué es útil entender el </a:t>
            </a:r>
            <a:r>
              <a:rPr sz="1800" b="1" i="0">
                <a:solidFill>
                  <a:srgbClr val="7030A0"/>
                </a:solidFill>
              </a:rPr>
              <a:t>valor de posición </a:t>
            </a:r>
            <a:r>
              <a:rPr sz="1800" i="0"/>
              <a:t>al trabajar con decimales en situaciones reales como hornear?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2121408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i="1"/>
              <a:t>El </a:t>
            </a:r>
            <a:r>
              <a:rPr sz="1800" b="1" i="1">
                <a:solidFill>
                  <a:srgbClr val="7030A0"/>
                </a:solidFill>
              </a:rPr>
              <a:t>valor de posición</a:t>
            </a:r>
            <a:r>
              <a:rPr sz="1800" i="1"/>
              <a:t> es útil en la vida real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7" name="Picture 6" descr="M5e095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8" name="Picture 7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10" name="Picture 9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11" name="Picture 10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12" name="Picture 11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3" name="Picture 12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4" name="Picture 13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6" name="Picture 15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8" name="Picture 17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9" name="Picture 18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20" name="Picture 19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21" name="Picture 20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22" name="Picture 21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8" name="Connector 27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30" name="Picture 29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1" name="Picture 30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2" name="Picture 31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M5e047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notación desarrollada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notación desarrollada</a:t>
            </a:r>
            <a:r>
              <a:t> es...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puedes usar el </a:t>
            </a:r>
            <a:r>
              <a:rPr b="1" sz="2000">
                <a:solidFill>
                  <a:srgbClr val="7030A0"/>
                </a:solidFill>
              </a:rPr>
              <a:t>valor de posición</a:t>
            </a:r>
            <a:r>
              <a:rPr b="1" sz="2000"/>
              <a:t> para escribir un número en </a:t>
            </a:r>
            <a:r>
              <a:rPr b="1" sz="2000">
                <a:solidFill>
                  <a:srgbClr val="7030A0"/>
                </a:solidFill>
              </a:rPr>
              <a:t>notación desarrollada</a:t>
            </a:r>
            <a:r>
              <a:rPr b="1" sz="2000"/>
              <a:t>? ¿Puedes dar un ejemplo?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Yo puedo usar el </a:t>
            </a:r>
            <a:r>
              <a:rPr b="1" sz="2000" i="1">
                <a:solidFill>
                  <a:srgbClr val="7030A0"/>
                </a:solidFill>
              </a:rPr>
              <a:t>valor de posición</a:t>
            </a:r>
            <a:r>
              <a:rPr i="1"/>
              <a:t> para escribir un número en </a:t>
            </a:r>
            <a:r>
              <a:rPr b="1" sz="2000" i="1">
                <a:solidFill>
                  <a:srgbClr val="7030A0"/>
                </a:solidFill>
              </a:rPr>
              <a:t>notación desarrollada</a:t>
            </a:r>
            <a:r>
              <a:rPr i="1"/>
              <a:t> por... un ejemplo es...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M5e09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M5e10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M5e047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M5e095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puedes usar el </a:t>
            </a:r>
            <a:r>
              <a:rPr b="1">
                <a:solidFill>
                  <a:srgbClr val="7030A0"/>
                </a:solidFill>
              </a:rPr>
              <a:t>valor de posición</a:t>
            </a:r>
            <a:r>
              <a:t> para escribir un número en </a:t>
            </a:r>
            <a:r>
              <a:rPr b="1">
                <a:solidFill>
                  <a:srgbClr val="7030A0"/>
                </a:solidFill>
              </a:rPr>
              <a:t>notación desarrollada</a:t>
            </a:r>
            <a:r>
              <a:t>? ¿Puedes dar un ejemplo?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Yo puedo usar el </a:t>
            </a:r>
            <a:r>
              <a:rPr b="1">
                <a:solidFill>
                  <a:srgbClr val="7030A0"/>
                </a:solidFill>
              </a:rPr>
              <a:t>valor de posición</a:t>
            </a:r>
            <a:r>
              <a:t> para escribir un número en </a:t>
            </a:r>
            <a:r>
              <a:rPr b="1">
                <a:solidFill>
                  <a:srgbClr val="7030A0"/>
                </a:solidFill>
              </a:rPr>
              <a:t>notación desarrollada</a:t>
            </a:r>
            <a:r>
              <a:t> por... un ejemplo es...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M5e09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valor de posición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valor de posición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M5e09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valor de posición.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M5e095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M5e095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M5e095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M5e09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valor de posición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M5e10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M5e047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M5e09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valor de posición...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valor de posición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M5e09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M5e09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valor de posición</a:t>
            </a:r>
            <a:r>
              <a:t>.
Incluye otras 3-5 palabras de vocabulario en tu párrafo. Puedes incluir los siguientes inicios de oración:​
​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valor de posición</a:t>
            </a:r>
            <a:r>
              <a:rPr i="1"/>
              <a:t> es...
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valor de posición</a:t>
            </a:r>
            <a:r>
              <a:rPr i="1"/>
              <a:t> está relacionado con el </a:t>
            </a:r>
            <a:r>
              <a:rPr i="1" b="1">
                <a:solidFill>
                  <a:srgbClr val="7030A0"/>
                </a:solidFill>
              </a:rPr>
              <a:t>redondeo</a:t>
            </a:r>
            <a:r>
              <a:rPr i="1"/>
              <a:t> porque...
</a:t>
            </a:r>
            <a:r>
              <a:rPr i="1"/>
              <a:t>•   Yo puedo usar el </a:t>
            </a:r>
            <a:r>
              <a:rPr i="1" b="1">
                <a:solidFill>
                  <a:srgbClr val="7030A0"/>
                </a:solidFill>
              </a:rPr>
              <a:t>valor de posición</a:t>
            </a:r>
            <a:r>
              <a:rPr i="1"/>
              <a:t> para escribir un número en </a:t>
            </a:r>
            <a:r>
              <a:rPr i="1" b="1">
                <a:solidFill>
                  <a:srgbClr val="7030A0"/>
                </a:solidFill>
              </a:rPr>
              <a:t>notación desarrollada</a:t>
            </a:r>
            <a:r>
              <a:rPr i="1"/>
              <a:t> por... un ejemplo es...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M5e095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728" y="155448"/>
            <a:ext cx="5385816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/>
            </a:pPr>
            <a:r>
              <a:t>Enfoque de hoy:</a:t>
            </a:r>
            <a:r>
              <a:rPr>
                <a:solidFill>
                  <a:srgbClr val="7030A0"/>
                </a:solidFill>
              </a:rPr>
              <a:t>valor de posición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5448" y="841248"/>
            <a:ext cx="5111496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9728" y="3108960"/>
            <a:ext cx="4197096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5448" y="2926080"/>
            <a:ext cx="6355080" cy="230428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En oraciones completas, puedo responder esta pregunta usando las palabras de vocabulario a la derecha: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5448" y="4663440"/>
            <a:ext cx="5751576" cy="4663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t>¿Cómo puedes usar el </a:t>
            </a:r>
            <a:r>
              <a:rPr b="1" sz="1800">
                <a:solidFill>
                  <a:srgbClr val="7030A0"/>
                </a:solidFill>
              </a:rPr>
              <a:t>valor de posición</a:t>
            </a:r>
            <a:r>
              <a:t> para escribir un número en </a:t>
            </a:r>
            <a:r>
              <a:rPr b="1" sz="1800">
                <a:solidFill>
                  <a:srgbClr val="7030A0"/>
                </a:solidFill>
              </a:rPr>
              <a:t>notación desarrollada</a:t>
            </a:r>
            <a:r>
              <a:t>? ¿Puedes dar un ejemplo?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5448" y="5605272"/>
            <a:ext cx="5751576" cy="4663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Yo puedo usar el </a:t>
            </a:r>
            <a:r>
              <a:rPr b="1" sz="1800" i="1">
                <a:solidFill>
                  <a:srgbClr val="7030A0"/>
                </a:solidFill>
              </a:rPr>
              <a:t>valor de posición</a:t>
            </a:r>
            <a:r>
              <a:rPr i="1"/>
              <a:t> para escribir un número en </a:t>
            </a:r>
            <a:r>
              <a:rPr b="1" sz="1800" i="1">
                <a:solidFill>
                  <a:srgbClr val="7030A0"/>
                </a:solidFill>
              </a:rPr>
              <a:t>notación desarrollada</a:t>
            </a:r>
            <a:r>
              <a:rPr i="1"/>
              <a:t> por... un ejemplo es...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5448" y="1371600"/>
            <a:ext cx="5907024" cy="119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r>
              <a:rPr sz="2400" i="0"/>
              <a:t>Podemos usar el </a:t>
            </a:r>
            <a:r>
              <a:rPr sz="2400" b="1" i="0">
                <a:solidFill>
                  <a:srgbClr val="7030A0"/>
                </a:solidFill>
              </a:rPr>
              <a:t>valor de posición</a:t>
            </a:r>
            <a:r>
              <a:rPr sz="2400" i="0"/>
              <a:t> para representar números hasta las </a:t>
            </a:r>
            <a:r>
              <a:rPr sz="2400" b="1" i="0">
                <a:solidFill>
                  <a:srgbClr val="7030A0"/>
                </a:solidFill>
              </a:rPr>
              <a:t>milésimas</a:t>
            </a:r>
            <a:r>
              <a:rPr sz="2400" i="0"/>
              <a:t> usando </a:t>
            </a:r>
            <a:r>
              <a:rPr sz="2400" b="1" i="0">
                <a:solidFill>
                  <a:srgbClr val="7030A0"/>
                </a:solidFill>
              </a:rPr>
              <a:t>notación desarrollada</a:t>
            </a:r>
            <a:r>
              <a:rPr sz="2400" i="0"/>
              <a:t> y números.</a:t>
            </a:r>
          </a:p>
        </p:txBody>
      </p:sp>
      <p:pic>
        <p:nvPicPr>
          <p:cNvPr id="10" name="Picture 9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11" name="Picture 10" descr="M5e09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12" name="Picture 11" descr="M5e10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3" name="Picture 12" descr="M5e047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4" name="Picture 13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2672" y="5833872"/>
            <a:ext cx="1197864" cy="694944"/>
          </a:xfrm>
          <a:prstGeom prst="rect">
            <a:avLst/>
          </a:prstGeom>
        </p:spPr>
      </p:pic>
      <p:pic>
        <p:nvPicPr>
          <p:cNvPr id="15" name="Picture 14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0488" y="5797296"/>
            <a:ext cx="969264" cy="758952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64224" y="5833872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puedes usar el </a:t>
            </a:r>
            <a:r>
              <a:rPr b="1" sz="2800">
                <a:solidFill>
                  <a:srgbClr val="7030A0"/>
                </a:solidFill>
              </a:rPr>
              <a:t>valor de posición</a:t>
            </a:r>
            <a:r>
              <a:rPr b="1" sz="2800"/>
              <a:t> para escribir un número en </a:t>
            </a:r>
            <a:r>
              <a:rPr b="1" sz="2800">
                <a:solidFill>
                  <a:srgbClr val="7030A0"/>
                </a:solidFill>
              </a:rPr>
              <a:t>notación desarrollada</a:t>
            </a:r>
            <a:r>
              <a:rPr b="1" sz="2800"/>
              <a:t>? ¿Puedes dar un ejemplo?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M5e09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M5e10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M5e047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M5e09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M5e10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M5e04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