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0.xml"/><Relationship Id="rId8" Type="http://schemas.openxmlformats.org/officeDocument/2006/relationships/image" Target="../media/image62.png"/><Relationship Id="rId9" Type="http://schemas.openxmlformats.org/officeDocument/2006/relationships/image" Target="../media/image4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1055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130552"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are </a:t>
            </a:r>
            <a:r>
              <a:rPr b="1">
                <a:solidFill>
                  <a:srgbClr val="7030A0"/>
                </a:solidFill>
              </a:rPr>
              <a:t>needs</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Needs</a:t>
            </a:r>
            <a:r>
              <a:t> are...</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1055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1092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are </a:t>
            </a:r>
            <a:r>
              <a:rPr b="1">
                <a:solidFill>
                  <a:srgbClr val="7030A0"/>
                </a:solidFill>
              </a:rPr>
              <a:t>wants</a:t>
            </a:r>
            <a:r>
              <a:t> different from </a:t>
            </a:r>
            <a:r>
              <a:rPr b="1">
                <a:solidFill>
                  <a:srgbClr val="7030A0"/>
                </a:solidFill>
              </a:rPr>
              <a:t>needs</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Wants</a:t>
            </a:r>
            <a:r>
              <a:t> are different from </a:t>
            </a:r>
            <a:r>
              <a:rPr b="1">
                <a:solidFill>
                  <a:srgbClr val="7030A0"/>
                </a:solidFill>
              </a:rPr>
              <a:t>needs</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non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What is another example of a </a:t>
            </a:r>
            <a:r>
              <a:rPr b="1" sz="2000">
                <a:solidFill>
                  <a:srgbClr val="7030A0"/>
                </a:solidFill>
              </a:rPr>
              <a:t>want</a:t>
            </a:r>
            <a:r>
              <a:rPr b="1" sz="2000"/>
              <a:t>? Why is it a </a:t>
            </a:r>
            <a:r>
              <a:rPr b="1" sz="2000">
                <a:solidFill>
                  <a:srgbClr val="7030A0"/>
                </a:solidFill>
              </a:rPr>
              <a:t>want</a:t>
            </a:r>
            <a:r>
              <a:rPr b="1" sz="2000"/>
              <a:t>?</a:t>
            </a:r>
          </a:p>
        </p:txBody>
      </p:sp>
      <p:sp>
        <p:nvSpPr>
          <p:cNvPr id="5" name="TextBox 4"/>
          <p:cNvSpPr txBox="1"/>
          <p:nvPr/>
        </p:nvSpPr>
        <p:spPr>
          <a:xfrm>
            <a:off x="0" y="1490472"/>
            <a:ext cx="5751576" cy="923544"/>
          </a:xfrm>
          <a:prstGeom prst="rect">
            <a:avLst/>
          </a:prstGeom>
          <a:noFill/>
        </p:spPr>
        <p:txBody>
          <a:bodyPr wrap="square">
            <a:spAutoFit/>
          </a:bodyPr>
          <a:lstStyle/>
          <a:p>
            <a:r>
              <a:rPr i="1"/>
              <a:t>Another example of a </a:t>
            </a:r>
            <a:r>
              <a:rPr b="1" sz="2000" i="1">
                <a:solidFill>
                  <a:srgbClr val="7030A0"/>
                </a:solidFill>
              </a:rPr>
              <a:t>want</a:t>
            </a:r>
            <a:r>
              <a:rPr i="1"/>
              <a:t> is...</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M1092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1055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sz="1800"/>
              <a:t>How ready are you to answer this question, in complete sentences, using the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1092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2130552"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another example of a </a:t>
            </a:r>
            <a:r>
              <a:rPr b="1">
                <a:solidFill>
                  <a:srgbClr val="7030A0"/>
                </a:solidFill>
              </a:rPr>
              <a:t>want</a:t>
            </a:r>
            <a:r>
              <a:t>? Why is it a </a:t>
            </a:r>
            <a:r>
              <a:rPr b="1">
                <a:solidFill>
                  <a:srgbClr val="7030A0"/>
                </a:solidFill>
              </a:rPr>
              <a:t>want</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Another example of a </a:t>
            </a:r>
            <a:r>
              <a:rPr b="1">
                <a:solidFill>
                  <a:srgbClr val="7030A0"/>
                </a:solidFill>
              </a:rPr>
              <a:t>want</a:t>
            </a:r>
            <a:r>
              <a:t> is...</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499616"/>
            <a:ext cx="5678424" cy="4800600"/>
          </a:xfrm>
          <a:prstGeom prst="rect">
            <a:avLst/>
          </a:prstGeom>
          <a:noFill/>
        </p:spPr>
        <p:txBody>
          <a:bodyPr wrap="square" anchor="ctr">
            <a:spAutoFit/>
          </a:bodyPr>
          <a:lstStyle/>
          <a:p>
            <a:pPr algn="l"/>
            <a:r>
              <a:rPr sz="2000"/>
              <a:t/>
            </a:r>
            <a:r>
              <a:rPr b="1" sz="2000"/>
              <a:t>•   Draw it!</a:t>
            </a:r>
            <a:r>
              <a:rPr sz="2000"/>
              <a:t>
Have students draw the vocabulary word and label it with key lesson terms to build understanding and reinforce academic vocabulary.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sz="2000"/>
              <a:t/>
            </a:r>
            <a:r>
              <a:rPr b="1" sz="2000"/>
              <a:t>•   Vocab Connection Web</a:t>
            </a:r>
            <a:r>
              <a:rPr sz="2000"/>
              <a:t>
Have students make connections to other words in this unit, or other words in previous units. Excellent as a unit review!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109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it!</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wants</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7492">
                <a:solidFill>
                  <a:srgbClr val="7030A0"/>
                </a:solidFill>
              </a:defRPr>
            </a:pPr>
            <a:r>
              <a:t>wants</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109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wants.</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1092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1092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68833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1092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86537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1092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wants</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1055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109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wants...</a:t>
            </a:r>
            <a:r>
              <a:rPr i="1"/>
              <a:t>
From this visual, I can infer… </a:t>
            </a:r>
            <a:r>
              <a:rPr i="0"/>
              <a:t>(use </a:t>
            </a:r>
            <a:r>
              <a:rPr b="1">
                <a:solidFill>
                  <a:srgbClr val="7030A0"/>
                </a:solidFill>
              </a:rPr>
              <a:t>wants</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109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109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wants</a:t>
            </a:r>
            <a:r>
              <a:t>.
Include 3-5 other vocabulary words in your paragraph. You may include the following stems:​
</a:t>
            </a:r>
            <a:r>
              <a:rPr i="1"/>
              <a:t>•   </a:t>
            </a:r>
            <a:r>
              <a:rPr i="1" b="1">
                <a:solidFill>
                  <a:srgbClr val="7030A0"/>
                </a:solidFill>
              </a:rPr>
              <a:t>Wants</a:t>
            </a:r>
            <a:r>
              <a:rPr i="1"/>
              <a:t> are...
</a:t>
            </a:r>
            <a:r>
              <a:rPr i="1"/>
              <a:t>•   </a:t>
            </a:r>
            <a:r>
              <a:rPr i="1" b="1">
                <a:solidFill>
                  <a:srgbClr val="7030A0"/>
                </a:solidFill>
              </a:rPr>
              <a:t>Wants</a:t>
            </a:r>
            <a:r>
              <a:rPr i="1"/>
              <a:t> are different from </a:t>
            </a:r>
            <a:r>
              <a:rPr i="1" b="1">
                <a:solidFill>
                  <a:srgbClr val="7030A0"/>
                </a:solidFill>
              </a:rPr>
              <a:t>needs</a:t>
            </a:r>
            <a:r>
              <a:rPr i="1"/>
              <a:t> because...
</a:t>
            </a:r>
            <a:r>
              <a:rPr i="1"/>
              <a:t>•   Another example of a </a:t>
            </a:r>
            <a:r>
              <a:rPr i="1" b="1">
                <a:solidFill>
                  <a:srgbClr val="7030A0"/>
                </a:solidFill>
              </a:rPr>
              <a:t>want</a:t>
            </a:r>
            <a:r>
              <a:rPr i="1"/>
              <a:t> is...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Have students </a:t>
            </a:r>
            <a:r>
              <a:rPr b="1" sz="1800"/>
              <a:t>echo new vocabulary words</a:t>
            </a:r>
            <a:r>
              <a:rPr sz="1800"/>
              <a:t> after you, pronouncing them </a:t>
            </a:r>
            <a:r>
              <a:rPr b="1" sz="1800"/>
              <a:t>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1092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wants.</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What is another example of a want? Why is it a want?</a:t>
            </a:r>
            <a:r>
              <a:t>
</a:t>
            </a:r>
            <a:r>
              <a:rPr i="1"/>
              <a:t>Another example of a want is...</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1092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M1055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907024" cy="585216"/>
          </a:xfrm>
          <a:prstGeom prst="rect">
            <a:avLst/>
          </a:prstGeom>
          <a:noFill/>
        </p:spPr>
        <p:txBody>
          <a:bodyPr wrap="square">
            <a:spAutoFit/>
          </a:bodyPr>
          <a:lstStyle/>
          <a:p>
            <a:r>
              <a:rPr b="1" sz="2800"/>
              <a:t>What is another example of a </a:t>
            </a:r>
            <a:r>
              <a:rPr b="1" sz="2800">
                <a:solidFill>
                  <a:srgbClr val="7030A0"/>
                </a:solidFill>
              </a:rPr>
              <a:t>want</a:t>
            </a:r>
            <a:r>
              <a:rPr b="1" sz="2800"/>
              <a:t>? Why is it a </a:t>
            </a:r>
            <a:r>
              <a:rPr b="1" sz="2800">
                <a:solidFill>
                  <a:srgbClr val="7030A0"/>
                </a:solidFill>
              </a:rPr>
              <a:t>want</a:t>
            </a:r>
            <a:r>
              <a:rPr b="1" sz="2800"/>
              <a:t>?</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M1092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1055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1092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1055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1092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2130552"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are </a:t>
            </a:r>
            <a:r>
              <a:rPr b="1">
                <a:solidFill>
                  <a:srgbClr val="7030A0"/>
                </a:solidFill>
              </a:rPr>
              <a:t>wants</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Wants</a:t>
            </a:r>
            <a:r>
              <a:t> are...</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